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758" r:id="rId2"/>
  </p:sldMasterIdLst>
  <p:notesMasterIdLst>
    <p:notesMasterId r:id="rId66"/>
  </p:notesMasterIdLst>
  <p:sldIdLst>
    <p:sldId id="256" r:id="rId3"/>
    <p:sldId id="258" r:id="rId4"/>
    <p:sldId id="259" r:id="rId5"/>
    <p:sldId id="260" r:id="rId6"/>
    <p:sldId id="279" r:id="rId7"/>
    <p:sldId id="261" r:id="rId8"/>
    <p:sldId id="263" r:id="rId9"/>
    <p:sldId id="264" r:id="rId10"/>
    <p:sldId id="265" r:id="rId11"/>
    <p:sldId id="267" r:id="rId12"/>
    <p:sldId id="275" r:id="rId13"/>
    <p:sldId id="272" r:id="rId14"/>
    <p:sldId id="274" r:id="rId15"/>
    <p:sldId id="277" r:id="rId16"/>
    <p:sldId id="278" r:id="rId17"/>
    <p:sldId id="280" r:id="rId18"/>
    <p:sldId id="282" r:id="rId19"/>
    <p:sldId id="283" r:id="rId20"/>
    <p:sldId id="287" r:id="rId21"/>
    <p:sldId id="284" r:id="rId22"/>
    <p:sldId id="266" r:id="rId23"/>
    <p:sldId id="271" r:id="rId24"/>
    <p:sldId id="269" r:id="rId25"/>
    <p:sldId id="288" r:id="rId26"/>
    <p:sldId id="289" r:id="rId27"/>
    <p:sldId id="290" r:id="rId28"/>
    <p:sldId id="291" r:id="rId29"/>
    <p:sldId id="293" r:id="rId30"/>
    <p:sldId id="294" r:id="rId31"/>
    <p:sldId id="320" r:id="rId32"/>
    <p:sldId id="295" r:id="rId33"/>
    <p:sldId id="321" r:id="rId34"/>
    <p:sldId id="285" r:id="rId35"/>
    <p:sldId id="296" r:id="rId36"/>
    <p:sldId id="297" r:id="rId37"/>
    <p:sldId id="306" r:id="rId38"/>
    <p:sldId id="305" r:id="rId39"/>
    <p:sldId id="298" r:id="rId40"/>
    <p:sldId id="299" r:id="rId41"/>
    <p:sldId id="300" r:id="rId42"/>
    <p:sldId id="301" r:id="rId43"/>
    <p:sldId id="302" r:id="rId44"/>
    <p:sldId id="322" r:id="rId45"/>
    <p:sldId id="323" r:id="rId46"/>
    <p:sldId id="303" r:id="rId47"/>
    <p:sldId id="304" r:id="rId48"/>
    <p:sldId id="286" r:id="rId49"/>
    <p:sldId id="324" r:id="rId50"/>
    <p:sldId id="326" r:id="rId51"/>
    <p:sldId id="317" r:id="rId52"/>
    <p:sldId id="318" r:id="rId53"/>
    <p:sldId id="307" r:id="rId54"/>
    <p:sldId id="308" r:id="rId55"/>
    <p:sldId id="276" r:id="rId56"/>
    <p:sldId id="312" r:id="rId57"/>
    <p:sldId id="313" r:id="rId58"/>
    <p:sldId id="314" r:id="rId59"/>
    <p:sldId id="315" r:id="rId60"/>
    <p:sldId id="316" r:id="rId61"/>
    <p:sldId id="319" r:id="rId62"/>
    <p:sldId id="309" r:id="rId63"/>
    <p:sldId id="310" r:id="rId64"/>
    <p:sldId id="270" r:id="rId6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ika Nowak" initials="AN" lastIdx="1" clrIdx="0">
    <p:extLst>
      <p:ext uri="{19B8F6BF-5375-455C-9EA6-DF929625EA0E}">
        <p15:presenceInfo xmlns:p15="http://schemas.microsoft.com/office/powerpoint/2012/main" userId="S::angelika.nowak@sp48.poznan.pl::fd61dff8-0adf-415c-8e05-252b3f6e9d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9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83A4FB-067E-499E-BDF8-40220CF9F2DC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pl-PL"/>
        </a:p>
      </dgm:t>
    </dgm:pt>
    <dgm:pt modelId="{7A466F17-950A-48E1-9150-9BE8B0F254B3}">
      <dgm:prSet/>
      <dgm:spPr/>
      <dgm:t>
        <a:bodyPr/>
        <a:lstStyle/>
        <a:p>
          <a:r>
            <a:rPr lang="pl-PL" b="0" i="0" dirty="0">
              <a:solidFill>
                <a:schemeClr val="bg1"/>
              </a:solidFill>
            </a:rPr>
            <a:t>Możliwość bycia w ciągłym kontakcie ze znajomymi.</a:t>
          </a:r>
          <a:endParaRPr lang="pl-PL" dirty="0">
            <a:solidFill>
              <a:schemeClr val="bg1"/>
            </a:solidFill>
          </a:endParaRPr>
        </a:p>
      </dgm:t>
    </dgm:pt>
    <dgm:pt modelId="{5F04F359-BEF6-4031-A7AE-6733CE21EA37}" type="parTrans" cxnId="{ABC54C27-9B9E-4C0B-8825-6A805D2370B6}">
      <dgm:prSet/>
      <dgm:spPr/>
      <dgm:t>
        <a:bodyPr/>
        <a:lstStyle/>
        <a:p>
          <a:endParaRPr lang="pl-PL"/>
        </a:p>
      </dgm:t>
    </dgm:pt>
    <dgm:pt modelId="{8AEE8FF0-7E2A-46B6-A952-4D886A0A95C0}" type="sibTrans" cxnId="{ABC54C27-9B9E-4C0B-8825-6A805D2370B6}">
      <dgm:prSet/>
      <dgm:spPr/>
      <dgm:t>
        <a:bodyPr/>
        <a:lstStyle/>
        <a:p>
          <a:endParaRPr lang="pl-PL"/>
        </a:p>
      </dgm:t>
    </dgm:pt>
    <dgm:pt modelId="{A44835AB-4FAB-4FA4-9FA7-ADAE42B67FCE}">
      <dgm:prSet/>
      <dgm:spPr/>
      <dgm:t>
        <a:bodyPr/>
        <a:lstStyle/>
        <a:p>
          <a:r>
            <a:rPr lang="pl-PL" b="0" i="0" dirty="0">
              <a:solidFill>
                <a:schemeClr val="bg1"/>
              </a:solidFill>
            </a:rPr>
            <a:t>Snapchat to forma zabawy.</a:t>
          </a:r>
          <a:endParaRPr lang="pl-PL" dirty="0">
            <a:solidFill>
              <a:schemeClr val="bg1"/>
            </a:solidFill>
          </a:endParaRPr>
        </a:p>
      </dgm:t>
    </dgm:pt>
    <dgm:pt modelId="{911D10F4-9719-4CC7-9EC1-2E0D7902FD4C}" type="parTrans" cxnId="{07FEFD17-F509-4203-9E04-37C64B864EB0}">
      <dgm:prSet/>
      <dgm:spPr/>
      <dgm:t>
        <a:bodyPr/>
        <a:lstStyle/>
        <a:p>
          <a:endParaRPr lang="pl-PL"/>
        </a:p>
      </dgm:t>
    </dgm:pt>
    <dgm:pt modelId="{D77F6713-48B4-404C-8347-E3F73634D627}" type="sibTrans" cxnId="{07FEFD17-F509-4203-9E04-37C64B864EB0}">
      <dgm:prSet/>
      <dgm:spPr/>
      <dgm:t>
        <a:bodyPr/>
        <a:lstStyle/>
        <a:p>
          <a:endParaRPr lang="pl-PL"/>
        </a:p>
      </dgm:t>
    </dgm:pt>
    <dgm:pt modelId="{FC80FE54-667D-4407-81A7-D45C8F505492}">
      <dgm:prSet/>
      <dgm:spPr/>
      <dgm:t>
        <a:bodyPr/>
        <a:lstStyle/>
        <a:p>
          <a:r>
            <a:rPr lang="pl-PL" b="0" i="0" dirty="0">
              <a:solidFill>
                <a:schemeClr val="bg1"/>
              </a:solidFill>
            </a:rPr>
            <a:t>Mniejsza niż w innych mediów społecznościowych możliwość komentowania, oceniania dodanej treści, a więc i mniejszy negatywny wpływ na użytkownika aplikacji.</a:t>
          </a:r>
          <a:endParaRPr lang="pl-PL" dirty="0">
            <a:solidFill>
              <a:schemeClr val="bg1"/>
            </a:solidFill>
          </a:endParaRPr>
        </a:p>
      </dgm:t>
    </dgm:pt>
    <dgm:pt modelId="{4AC1D15A-F42B-4DE4-907A-34B38F1D83EF}" type="parTrans" cxnId="{403D1FDD-F4F7-465A-8AB9-5555590DF937}">
      <dgm:prSet/>
      <dgm:spPr/>
      <dgm:t>
        <a:bodyPr/>
        <a:lstStyle/>
        <a:p>
          <a:endParaRPr lang="pl-PL"/>
        </a:p>
      </dgm:t>
    </dgm:pt>
    <dgm:pt modelId="{DCCE073F-5F81-47DA-A7AF-7D56BCC590B2}" type="sibTrans" cxnId="{403D1FDD-F4F7-465A-8AB9-5555590DF937}">
      <dgm:prSet/>
      <dgm:spPr/>
      <dgm:t>
        <a:bodyPr/>
        <a:lstStyle/>
        <a:p>
          <a:endParaRPr lang="pl-PL"/>
        </a:p>
      </dgm:t>
    </dgm:pt>
    <dgm:pt modelId="{D3748242-0692-4A1A-ACE2-37238CA06223}" type="pres">
      <dgm:prSet presAssocID="{FF83A4FB-067E-499E-BDF8-40220CF9F2DC}" presName="Name0" presStyleCnt="0">
        <dgm:presLayoutVars>
          <dgm:dir/>
          <dgm:resizeHandles val="exact"/>
        </dgm:presLayoutVars>
      </dgm:prSet>
      <dgm:spPr/>
    </dgm:pt>
    <dgm:pt modelId="{A44DADA7-3B39-4211-BC12-12B15DB6DF5A}" type="pres">
      <dgm:prSet presAssocID="{7A466F17-950A-48E1-9150-9BE8B0F254B3}" presName="node" presStyleLbl="node1" presStyleIdx="0" presStyleCnt="3">
        <dgm:presLayoutVars>
          <dgm:bulletEnabled val="1"/>
        </dgm:presLayoutVars>
      </dgm:prSet>
      <dgm:spPr/>
    </dgm:pt>
    <dgm:pt modelId="{345C8DB9-4D66-4018-A67E-3777025DFD10}" type="pres">
      <dgm:prSet presAssocID="{8AEE8FF0-7E2A-46B6-A952-4D886A0A95C0}" presName="sibTrans" presStyleLbl="sibTrans2D1" presStyleIdx="0" presStyleCnt="2"/>
      <dgm:spPr/>
    </dgm:pt>
    <dgm:pt modelId="{59AE8C5D-7A38-43B0-9A8A-87926AFDB144}" type="pres">
      <dgm:prSet presAssocID="{8AEE8FF0-7E2A-46B6-A952-4D886A0A95C0}" presName="connectorText" presStyleLbl="sibTrans2D1" presStyleIdx="0" presStyleCnt="2"/>
      <dgm:spPr/>
    </dgm:pt>
    <dgm:pt modelId="{A71CD452-8810-40FD-ADF0-F967BB13FB68}" type="pres">
      <dgm:prSet presAssocID="{A44835AB-4FAB-4FA4-9FA7-ADAE42B67FCE}" presName="node" presStyleLbl="node1" presStyleIdx="1" presStyleCnt="3">
        <dgm:presLayoutVars>
          <dgm:bulletEnabled val="1"/>
        </dgm:presLayoutVars>
      </dgm:prSet>
      <dgm:spPr/>
    </dgm:pt>
    <dgm:pt modelId="{46E812CB-9117-49B5-B318-7DB0580F52BC}" type="pres">
      <dgm:prSet presAssocID="{D77F6713-48B4-404C-8347-E3F73634D627}" presName="sibTrans" presStyleLbl="sibTrans2D1" presStyleIdx="1" presStyleCnt="2"/>
      <dgm:spPr/>
    </dgm:pt>
    <dgm:pt modelId="{A8F2ABF9-0E01-4EE6-8F20-1E6E19993529}" type="pres">
      <dgm:prSet presAssocID="{D77F6713-48B4-404C-8347-E3F73634D627}" presName="connectorText" presStyleLbl="sibTrans2D1" presStyleIdx="1" presStyleCnt="2"/>
      <dgm:spPr/>
    </dgm:pt>
    <dgm:pt modelId="{3E6CEA24-808E-4F00-8C9B-2C373BE040F5}" type="pres">
      <dgm:prSet presAssocID="{FC80FE54-667D-4407-81A7-D45C8F505492}" presName="node" presStyleLbl="node1" presStyleIdx="2" presStyleCnt="3">
        <dgm:presLayoutVars>
          <dgm:bulletEnabled val="1"/>
        </dgm:presLayoutVars>
      </dgm:prSet>
      <dgm:spPr/>
    </dgm:pt>
  </dgm:ptLst>
  <dgm:cxnLst>
    <dgm:cxn modelId="{789F9414-3423-4183-A736-E8CB978F8AEA}" type="presOf" srcId="{8AEE8FF0-7E2A-46B6-A952-4D886A0A95C0}" destId="{59AE8C5D-7A38-43B0-9A8A-87926AFDB144}" srcOrd="1" destOrd="0" presId="urn:microsoft.com/office/officeart/2005/8/layout/process1"/>
    <dgm:cxn modelId="{07FEFD17-F509-4203-9E04-37C64B864EB0}" srcId="{FF83A4FB-067E-499E-BDF8-40220CF9F2DC}" destId="{A44835AB-4FAB-4FA4-9FA7-ADAE42B67FCE}" srcOrd="1" destOrd="0" parTransId="{911D10F4-9719-4CC7-9EC1-2E0D7902FD4C}" sibTransId="{D77F6713-48B4-404C-8347-E3F73634D627}"/>
    <dgm:cxn modelId="{ABC54C27-9B9E-4C0B-8825-6A805D2370B6}" srcId="{FF83A4FB-067E-499E-BDF8-40220CF9F2DC}" destId="{7A466F17-950A-48E1-9150-9BE8B0F254B3}" srcOrd="0" destOrd="0" parTransId="{5F04F359-BEF6-4031-A7AE-6733CE21EA37}" sibTransId="{8AEE8FF0-7E2A-46B6-A952-4D886A0A95C0}"/>
    <dgm:cxn modelId="{81305A3F-2DE6-4C61-8939-60154F074F13}" type="presOf" srcId="{A44835AB-4FAB-4FA4-9FA7-ADAE42B67FCE}" destId="{A71CD452-8810-40FD-ADF0-F967BB13FB68}" srcOrd="0" destOrd="0" presId="urn:microsoft.com/office/officeart/2005/8/layout/process1"/>
    <dgm:cxn modelId="{761C8F46-A07C-45FE-924E-2EAC5E0DF1FA}" type="presOf" srcId="{D77F6713-48B4-404C-8347-E3F73634D627}" destId="{46E812CB-9117-49B5-B318-7DB0580F52BC}" srcOrd="0" destOrd="0" presId="urn:microsoft.com/office/officeart/2005/8/layout/process1"/>
    <dgm:cxn modelId="{807C3E73-426C-48D4-A3DC-3546497D4C9B}" type="presOf" srcId="{7A466F17-950A-48E1-9150-9BE8B0F254B3}" destId="{A44DADA7-3B39-4211-BC12-12B15DB6DF5A}" srcOrd="0" destOrd="0" presId="urn:microsoft.com/office/officeart/2005/8/layout/process1"/>
    <dgm:cxn modelId="{8CDA4B8F-4F10-49A0-B7D0-5AED2BC879C6}" type="presOf" srcId="{8AEE8FF0-7E2A-46B6-A952-4D886A0A95C0}" destId="{345C8DB9-4D66-4018-A67E-3777025DFD10}" srcOrd="0" destOrd="0" presId="urn:microsoft.com/office/officeart/2005/8/layout/process1"/>
    <dgm:cxn modelId="{B40337D6-4B60-48AE-80AB-C6BAC498DF7B}" type="presOf" srcId="{D77F6713-48B4-404C-8347-E3F73634D627}" destId="{A8F2ABF9-0E01-4EE6-8F20-1E6E19993529}" srcOrd="1" destOrd="0" presId="urn:microsoft.com/office/officeart/2005/8/layout/process1"/>
    <dgm:cxn modelId="{403D1FDD-F4F7-465A-8AB9-5555590DF937}" srcId="{FF83A4FB-067E-499E-BDF8-40220CF9F2DC}" destId="{FC80FE54-667D-4407-81A7-D45C8F505492}" srcOrd="2" destOrd="0" parTransId="{4AC1D15A-F42B-4DE4-907A-34B38F1D83EF}" sibTransId="{DCCE073F-5F81-47DA-A7AF-7D56BCC590B2}"/>
    <dgm:cxn modelId="{1A8AE6E0-8DD3-443C-8AA3-7C497991C648}" type="presOf" srcId="{FC80FE54-667D-4407-81A7-D45C8F505492}" destId="{3E6CEA24-808E-4F00-8C9B-2C373BE040F5}" srcOrd="0" destOrd="0" presId="urn:microsoft.com/office/officeart/2005/8/layout/process1"/>
    <dgm:cxn modelId="{E01F0FEB-D50D-4BDF-B41B-502E8AB5EB0C}" type="presOf" srcId="{FF83A4FB-067E-499E-BDF8-40220CF9F2DC}" destId="{D3748242-0692-4A1A-ACE2-37238CA06223}" srcOrd="0" destOrd="0" presId="urn:microsoft.com/office/officeart/2005/8/layout/process1"/>
    <dgm:cxn modelId="{875807B2-A8FA-4D55-A8A8-0D0F84200FCD}" type="presParOf" srcId="{D3748242-0692-4A1A-ACE2-37238CA06223}" destId="{A44DADA7-3B39-4211-BC12-12B15DB6DF5A}" srcOrd="0" destOrd="0" presId="urn:microsoft.com/office/officeart/2005/8/layout/process1"/>
    <dgm:cxn modelId="{7857C254-66A2-4141-B5B4-EF01838D6911}" type="presParOf" srcId="{D3748242-0692-4A1A-ACE2-37238CA06223}" destId="{345C8DB9-4D66-4018-A67E-3777025DFD10}" srcOrd="1" destOrd="0" presId="urn:microsoft.com/office/officeart/2005/8/layout/process1"/>
    <dgm:cxn modelId="{DBDCD42C-9DE7-487F-A771-92B8170DB282}" type="presParOf" srcId="{345C8DB9-4D66-4018-A67E-3777025DFD10}" destId="{59AE8C5D-7A38-43B0-9A8A-87926AFDB144}" srcOrd="0" destOrd="0" presId="urn:microsoft.com/office/officeart/2005/8/layout/process1"/>
    <dgm:cxn modelId="{8E143CAD-DA60-4A1A-83A0-5E659B2D8EC1}" type="presParOf" srcId="{D3748242-0692-4A1A-ACE2-37238CA06223}" destId="{A71CD452-8810-40FD-ADF0-F967BB13FB68}" srcOrd="2" destOrd="0" presId="urn:microsoft.com/office/officeart/2005/8/layout/process1"/>
    <dgm:cxn modelId="{76CB925A-6914-46C8-BD60-ACA0E1942B6A}" type="presParOf" srcId="{D3748242-0692-4A1A-ACE2-37238CA06223}" destId="{46E812CB-9117-49B5-B318-7DB0580F52BC}" srcOrd="3" destOrd="0" presId="urn:microsoft.com/office/officeart/2005/8/layout/process1"/>
    <dgm:cxn modelId="{E50F4ACE-F4E4-4E3B-A0E9-4BD4E86A68D0}" type="presParOf" srcId="{46E812CB-9117-49B5-B318-7DB0580F52BC}" destId="{A8F2ABF9-0E01-4EE6-8F20-1E6E19993529}" srcOrd="0" destOrd="0" presId="urn:microsoft.com/office/officeart/2005/8/layout/process1"/>
    <dgm:cxn modelId="{88CB446B-21F6-417D-8641-26136B283F11}" type="presParOf" srcId="{D3748242-0692-4A1A-ACE2-37238CA06223}" destId="{3E6CEA24-808E-4F00-8C9B-2C373BE040F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DADA7-3B39-4211-BC12-12B15DB6DF5A}">
      <dsp:nvSpPr>
        <dsp:cNvPr id="0" name=""/>
        <dsp:cNvSpPr/>
      </dsp:nvSpPr>
      <dsp:spPr>
        <a:xfrm>
          <a:off x="6285" y="102197"/>
          <a:ext cx="1878704" cy="154993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0" i="0" kern="1200" dirty="0">
              <a:solidFill>
                <a:schemeClr val="bg1"/>
              </a:solidFill>
            </a:rPr>
            <a:t>Możliwość bycia w ciągłym kontakcie ze znajomymi.</a:t>
          </a:r>
          <a:endParaRPr lang="pl-PL" sz="1200" kern="1200" dirty="0">
            <a:solidFill>
              <a:schemeClr val="bg1"/>
            </a:solidFill>
          </a:endParaRPr>
        </a:p>
      </dsp:txBody>
      <dsp:txXfrm>
        <a:off x="51681" y="147593"/>
        <a:ext cx="1787912" cy="1459139"/>
      </dsp:txXfrm>
    </dsp:sp>
    <dsp:sp modelId="{345C8DB9-4D66-4018-A67E-3777025DFD10}">
      <dsp:nvSpPr>
        <dsp:cNvPr id="0" name=""/>
        <dsp:cNvSpPr/>
      </dsp:nvSpPr>
      <dsp:spPr>
        <a:xfrm>
          <a:off x="2072860" y="644203"/>
          <a:ext cx="398285" cy="4659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/>
        </a:p>
      </dsp:txBody>
      <dsp:txXfrm>
        <a:off x="2072860" y="737387"/>
        <a:ext cx="278800" cy="279550"/>
      </dsp:txXfrm>
    </dsp:sp>
    <dsp:sp modelId="{A71CD452-8810-40FD-ADF0-F967BB13FB68}">
      <dsp:nvSpPr>
        <dsp:cNvPr id="0" name=""/>
        <dsp:cNvSpPr/>
      </dsp:nvSpPr>
      <dsp:spPr>
        <a:xfrm>
          <a:off x="2636472" y="102197"/>
          <a:ext cx="1878704" cy="1549931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0" i="0" kern="1200" dirty="0">
              <a:solidFill>
                <a:schemeClr val="bg1"/>
              </a:solidFill>
            </a:rPr>
            <a:t>Snapchat to forma zabawy.</a:t>
          </a:r>
          <a:endParaRPr lang="pl-PL" sz="1200" kern="1200" dirty="0">
            <a:solidFill>
              <a:schemeClr val="bg1"/>
            </a:solidFill>
          </a:endParaRPr>
        </a:p>
      </dsp:txBody>
      <dsp:txXfrm>
        <a:off x="2681868" y="147593"/>
        <a:ext cx="1787912" cy="1459139"/>
      </dsp:txXfrm>
    </dsp:sp>
    <dsp:sp modelId="{46E812CB-9117-49B5-B318-7DB0580F52BC}">
      <dsp:nvSpPr>
        <dsp:cNvPr id="0" name=""/>
        <dsp:cNvSpPr/>
      </dsp:nvSpPr>
      <dsp:spPr>
        <a:xfrm>
          <a:off x="4703047" y="644203"/>
          <a:ext cx="398285" cy="4659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/>
        </a:p>
      </dsp:txBody>
      <dsp:txXfrm>
        <a:off x="4703047" y="737387"/>
        <a:ext cx="278800" cy="279550"/>
      </dsp:txXfrm>
    </dsp:sp>
    <dsp:sp modelId="{3E6CEA24-808E-4F00-8C9B-2C373BE040F5}">
      <dsp:nvSpPr>
        <dsp:cNvPr id="0" name=""/>
        <dsp:cNvSpPr/>
      </dsp:nvSpPr>
      <dsp:spPr>
        <a:xfrm>
          <a:off x="5266658" y="102197"/>
          <a:ext cx="1878704" cy="1549931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0" i="0" kern="1200" dirty="0">
              <a:solidFill>
                <a:schemeClr val="bg1"/>
              </a:solidFill>
            </a:rPr>
            <a:t>Mniejsza niż w innych mediów społecznościowych możliwość komentowania, oceniania dodanej treści, a więc i mniejszy negatywny wpływ na użytkownika aplikacji.</a:t>
          </a:r>
          <a:endParaRPr lang="pl-PL" sz="1200" kern="1200" dirty="0">
            <a:solidFill>
              <a:schemeClr val="bg1"/>
            </a:solidFill>
          </a:endParaRPr>
        </a:p>
      </dsp:txBody>
      <dsp:txXfrm>
        <a:off x="5312054" y="147593"/>
        <a:ext cx="1787912" cy="1459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8028B-970A-446A-942D-E69566BB5561}" type="datetimeFigureOut">
              <a:rPr lang="pl-PL" smtClean="0"/>
              <a:t>23.06.2021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9E6C6-D5B3-496D-891A-E9A925FF945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2f231c4a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d2f231c4a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823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002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c6ac5e8787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c6ac5e8787_1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0640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CA1244-0750-422B-A341-1FBA016A7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9E5A44F-A63C-4968-8259-98CD70DC5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F53210-EA24-4069-821D-F5A592951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6/23/2021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62E87FB-6E89-45FD-B79B-53EFB7E4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1347D4F-836A-4259-91E7-5AEEBA1D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34427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D08073-081F-4777-A720-A1E26747A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850E438-8851-4C59-B155-410F7094D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D1DFEF7-FB2D-4D38-A2ED-E7362443B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6/23/2021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994FD8-7DB4-4A3C-B4FA-706557D9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7AF514-17CD-483D-B554-57769EAB8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7747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85B3183-EC89-4216-958C-BF13BD1E02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783D64A-6E6E-4BDF-92CC-FD5D0DEE5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E4CFE9D-51AB-4FF1-AA44-ACEE4A8A7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6/23/2021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9F0630-277B-4237-9290-4BEFB71B4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CCA4BA-EB82-40DA-B72B-4EE32F983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16958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87992" y="-3654992"/>
            <a:ext cx="14167984" cy="14167984"/>
            <a:chOff x="-740994" y="-2741244"/>
            <a:chExt cx="10625988" cy="10625988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78450" y="2008500"/>
              <a:ext cx="9300900" cy="1126500"/>
              <a:chOff x="-99300" y="2008500"/>
              <a:chExt cx="9300900" cy="1126500"/>
            </a:xfrm>
          </p:grpSpPr>
          <p:sp>
            <p:nvSpPr>
              <p:cNvPr id="11" name="Google Shape;11;p2"/>
              <p:cNvSpPr/>
              <p:nvPr/>
            </p:nvSpPr>
            <p:spPr>
              <a:xfrm rot="5400000">
                <a:off x="16731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-5400000">
                <a:off x="63027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 rot="1800013">
              <a:off x="-1161967" y="1877267"/>
              <a:ext cx="11467935" cy="1388965"/>
              <a:chOff x="-99300" y="2008500"/>
              <a:chExt cx="9300900" cy="1126500"/>
            </a:xfrm>
          </p:grpSpPr>
          <p:sp>
            <p:nvSpPr>
              <p:cNvPr id="14" name="Google Shape;14;p2"/>
              <p:cNvSpPr/>
              <p:nvPr/>
            </p:nvSpPr>
            <p:spPr>
              <a:xfrm rot="5400000">
                <a:off x="16731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-5400000">
                <a:off x="63027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 rot="-1800013" flipH="1">
              <a:off x="-1161967" y="1877267"/>
              <a:ext cx="11467935" cy="1388965"/>
              <a:chOff x="-99300" y="2008500"/>
              <a:chExt cx="9300900" cy="1126500"/>
            </a:xfrm>
          </p:grpSpPr>
          <p:sp>
            <p:nvSpPr>
              <p:cNvPr id="17" name="Google Shape;17;p2"/>
              <p:cNvSpPr/>
              <p:nvPr/>
            </p:nvSpPr>
            <p:spPr>
              <a:xfrm rot="5400000">
                <a:off x="16731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rot="-5400000">
                <a:off x="63027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 rot="3599987">
              <a:off x="-1161967" y="1877267"/>
              <a:ext cx="11467935" cy="1388965"/>
              <a:chOff x="-99300" y="2008500"/>
              <a:chExt cx="9300900" cy="1126500"/>
            </a:xfrm>
          </p:grpSpPr>
          <p:sp>
            <p:nvSpPr>
              <p:cNvPr id="20" name="Google Shape;20;p2"/>
              <p:cNvSpPr/>
              <p:nvPr/>
            </p:nvSpPr>
            <p:spPr>
              <a:xfrm rot="5400000">
                <a:off x="16731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5400000">
                <a:off x="63027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 rot="-3599987" flipH="1">
              <a:off x="-1161967" y="1877267"/>
              <a:ext cx="11467935" cy="1388965"/>
              <a:chOff x="-99300" y="2008500"/>
              <a:chExt cx="9300900" cy="1126500"/>
            </a:xfrm>
          </p:grpSpPr>
          <p:sp>
            <p:nvSpPr>
              <p:cNvPr id="23" name="Google Shape;23;p2"/>
              <p:cNvSpPr/>
              <p:nvPr/>
            </p:nvSpPr>
            <p:spPr>
              <a:xfrm rot="5400000">
                <a:off x="16731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 rot="-5400000">
                <a:off x="63027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25" name="Google Shape;25;p2"/>
            <p:cNvGrpSpPr/>
            <p:nvPr/>
          </p:nvGrpSpPr>
          <p:grpSpPr>
            <a:xfrm rot="-5400000">
              <a:off x="-78450" y="2008500"/>
              <a:ext cx="9300900" cy="1126500"/>
              <a:chOff x="-99300" y="2008500"/>
              <a:chExt cx="9300900" cy="1126500"/>
            </a:xfrm>
          </p:grpSpPr>
          <p:sp>
            <p:nvSpPr>
              <p:cNvPr id="26" name="Google Shape;26;p2"/>
              <p:cNvSpPr/>
              <p:nvPr/>
            </p:nvSpPr>
            <p:spPr>
              <a:xfrm rot="5400000">
                <a:off x="16731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 rot="-5400000">
                <a:off x="63027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pic>
        <p:nvPicPr>
          <p:cNvPr id="28" name="Google Shape;28;p2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733000" y="1778708"/>
            <a:ext cx="8726000" cy="2303200"/>
          </a:xfrm>
          <a:prstGeom prst="rect">
            <a:avLst/>
          </a:prstGeom>
          <a:effectLst>
            <a:outerShdw dist="76200" dir="20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2931200" y="4450092"/>
            <a:ext cx="6329600" cy="44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7231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0"/>
            <a:ext cx="9210800" cy="6858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39" name="Google Shape;39;p4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960000" y="1660900"/>
            <a:ext cx="10272000" cy="4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580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9"/>
          <p:cNvGrpSpPr/>
          <p:nvPr/>
        </p:nvGrpSpPr>
        <p:grpSpPr>
          <a:xfrm>
            <a:off x="-560100" y="-4709934"/>
            <a:ext cx="8167200" cy="16277867"/>
            <a:chOff x="-420075" y="-3511250"/>
            <a:chExt cx="6125400" cy="12208400"/>
          </a:xfrm>
        </p:grpSpPr>
        <p:sp>
          <p:nvSpPr>
            <p:cNvPr id="89" name="Google Shape;89;p9"/>
            <p:cNvSpPr/>
            <p:nvPr/>
          </p:nvSpPr>
          <p:spPr>
            <a:xfrm rot="-2700000">
              <a:off x="476969" y="-2614206"/>
              <a:ext cx="4331312" cy="4331312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" name="Google Shape;90;p9"/>
            <p:cNvSpPr/>
            <p:nvPr/>
          </p:nvSpPr>
          <p:spPr>
            <a:xfrm rot="8100000">
              <a:off x="476969" y="3468794"/>
              <a:ext cx="4331312" cy="4331312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91" name="Google Shape;91;p9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9"/>
          <p:cNvSpPr txBox="1">
            <a:spLocks noGrp="1"/>
          </p:cNvSpPr>
          <p:nvPr>
            <p:ph type="subTitle" idx="1"/>
          </p:nvPr>
        </p:nvSpPr>
        <p:spPr>
          <a:xfrm>
            <a:off x="6094991" y="2861969"/>
            <a:ext cx="4444800" cy="18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title"/>
          </p:nvPr>
        </p:nvSpPr>
        <p:spPr>
          <a:xfrm>
            <a:off x="6095132" y="2107233"/>
            <a:ext cx="4444800" cy="6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610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3"/>
          <p:cNvSpPr/>
          <p:nvPr/>
        </p:nvSpPr>
        <p:spPr>
          <a:xfrm rot="-5400000">
            <a:off x="2632233" y="-2708933"/>
            <a:ext cx="6908000" cy="122392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hasCustomPrompt="1"/>
          </p:nvPr>
        </p:nvSpPr>
        <p:spPr>
          <a:xfrm>
            <a:off x="1905060" y="1681565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"/>
          </p:nvPr>
        </p:nvSpPr>
        <p:spPr>
          <a:xfrm>
            <a:off x="970460" y="2499060"/>
            <a:ext cx="30504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2"/>
          </p:nvPr>
        </p:nvSpPr>
        <p:spPr>
          <a:xfrm>
            <a:off x="970460" y="2994244"/>
            <a:ext cx="3050400" cy="8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pic>
        <p:nvPicPr>
          <p:cNvPr id="126" name="Google Shape;126;p13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-26453" y="5610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3"/>
          <p:cNvSpPr txBox="1">
            <a:spLocks noGrp="1"/>
          </p:cNvSpPr>
          <p:nvPr>
            <p:ph type="title" idx="3" hasCustomPrompt="1"/>
          </p:nvPr>
        </p:nvSpPr>
        <p:spPr>
          <a:xfrm>
            <a:off x="5505401" y="1681565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4"/>
          </p:nvPr>
        </p:nvSpPr>
        <p:spPr>
          <a:xfrm>
            <a:off x="4570801" y="2499060"/>
            <a:ext cx="30504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5"/>
          </p:nvPr>
        </p:nvSpPr>
        <p:spPr>
          <a:xfrm>
            <a:off x="4570801" y="2994244"/>
            <a:ext cx="3050400" cy="8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6" hasCustomPrompt="1"/>
          </p:nvPr>
        </p:nvSpPr>
        <p:spPr>
          <a:xfrm>
            <a:off x="9105743" y="1681565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7"/>
          </p:nvPr>
        </p:nvSpPr>
        <p:spPr>
          <a:xfrm>
            <a:off x="8171143" y="2499060"/>
            <a:ext cx="30504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8"/>
          </p:nvPr>
        </p:nvSpPr>
        <p:spPr>
          <a:xfrm>
            <a:off x="8171143" y="2994244"/>
            <a:ext cx="3050400" cy="8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9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13" hasCustomPrompt="1"/>
          </p:nvPr>
        </p:nvSpPr>
        <p:spPr>
          <a:xfrm>
            <a:off x="1905060" y="4063443"/>
            <a:ext cx="1181200" cy="70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4"/>
          </p:nvPr>
        </p:nvSpPr>
        <p:spPr>
          <a:xfrm>
            <a:off x="970460" y="4880921"/>
            <a:ext cx="30504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15"/>
          </p:nvPr>
        </p:nvSpPr>
        <p:spPr>
          <a:xfrm>
            <a:off x="970460" y="5376124"/>
            <a:ext cx="3050400" cy="8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5401" y="4063443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7"/>
          </p:nvPr>
        </p:nvSpPr>
        <p:spPr>
          <a:xfrm>
            <a:off x="4570801" y="4880921"/>
            <a:ext cx="30504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8"/>
          </p:nvPr>
        </p:nvSpPr>
        <p:spPr>
          <a:xfrm>
            <a:off x="4570801" y="5376123"/>
            <a:ext cx="3050400" cy="8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9" hasCustomPrompt="1"/>
          </p:nvPr>
        </p:nvSpPr>
        <p:spPr>
          <a:xfrm>
            <a:off x="9105743" y="4063443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20"/>
          </p:nvPr>
        </p:nvSpPr>
        <p:spPr>
          <a:xfrm>
            <a:off x="8171143" y="4880921"/>
            <a:ext cx="30504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21"/>
          </p:nvPr>
        </p:nvSpPr>
        <p:spPr>
          <a:xfrm>
            <a:off x="8171143" y="5376124"/>
            <a:ext cx="3050400" cy="8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819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3"/>
          <p:cNvGrpSpPr/>
          <p:nvPr/>
        </p:nvGrpSpPr>
        <p:grpSpPr>
          <a:xfrm>
            <a:off x="0" y="-200"/>
            <a:ext cx="12192000" cy="6858367"/>
            <a:chOff x="0" y="-150"/>
            <a:chExt cx="9144000" cy="5143775"/>
          </a:xfrm>
        </p:grpSpPr>
        <p:sp>
          <p:nvSpPr>
            <p:cNvPr id="251" name="Google Shape;251;p23"/>
            <p:cNvSpPr/>
            <p:nvPr/>
          </p:nvSpPr>
          <p:spPr>
            <a:xfrm>
              <a:off x="0" y="4058225"/>
              <a:ext cx="1085400" cy="10854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" name="Google Shape;252;p23"/>
            <p:cNvSpPr/>
            <p:nvPr/>
          </p:nvSpPr>
          <p:spPr>
            <a:xfrm rot="10800000">
              <a:off x="7366500" y="-150"/>
              <a:ext cx="1777500" cy="17775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253" name="Google Shape;253;p23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3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973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6"/>
          <p:cNvGrpSpPr/>
          <p:nvPr/>
        </p:nvGrpSpPr>
        <p:grpSpPr>
          <a:xfrm>
            <a:off x="0" y="-200"/>
            <a:ext cx="12192000" cy="6858367"/>
            <a:chOff x="0" y="-150"/>
            <a:chExt cx="9144000" cy="5143775"/>
          </a:xfrm>
        </p:grpSpPr>
        <p:sp>
          <p:nvSpPr>
            <p:cNvPr id="271" name="Google Shape;271;p26"/>
            <p:cNvSpPr/>
            <p:nvPr/>
          </p:nvSpPr>
          <p:spPr>
            <a:xfrm>
              <a:off x="0" y="4058225"/>
              <a:ext cx="1085400" cy="10854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6"/>
            <p:cNvSpPr/>
            <p:nvPr/>
          </p:nvSpPr>
          <p:spPr>
            <a:xfrm rot="10800000">
              <a:off x="7366500" y="-150"/>
              <a:ext cx="1777500" cy="17775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273" name="Google Shape;273;p26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026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27"/>
          <p:cNvGrpSpPr/>
          <p:nvPr/>
        </p:nvGrpSpPr>
        <p:grpSpPr>
          <a:xfrm rot="-900005">
            <a:off x="-1748329" y="-4415329"/>
            <a:ext cx="15688660" cy="15688660"/>
            <a:chOff x="-740994" y="-2741244"/>
            <a:chExt cx="10625988" cy="10625988"/>
          </a:xfrm>
        </p:grpSpPr>
        <p:grpSp>
          <p:nvGrpSpPr>
            <p:cNvPr id="276" name="Google Shape;276;p27"/>
            <p:cNvGrpSpPr/>
            <p:nvPr/>
          </p:nvGrpSpPr>
          <p:grpSpPr>
            <a:xfrm>
              <a:off x="-78450" y="2008500"/>
              <a:ext cx="9300900" cy="1126500"/>
              <a:chOff x="-99300" y="2008500"/>
              <a:chExt cx="9300900" cy="1126500"/>
            </a:xfrm>
          </p:grpSpPr>
          <p:sp>
            <p:nvSpPr>
              <p:cNvPr id="277" name="Google Shape;277;p27"/>
              <p:cNvSpPr/>
              <p:nvPr/>
            </p:nvSpPr>
            <p:spPr>
              <a:xfrm rot="5400000">
                <a:off x="16731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78" name="Google Shape;278;p27"/>
              <p:cNvSpPr/>
              <p:nvPr/>
            </p:nvSpPr>
            <p:spPr>
              <a:xfrm rot="-5400000">
                <a:off x="63027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279" name="Google Shape;279;p27"/>
            <p:cNvGrpSpPr/>
            <p:nvPr/>
          </p:nvGrpSpPr>
          <p:grpSpPr>
            <a:xfrm rot="1800013">
              <a:off x="-1161967" y="1877267"/>
              <a:ext cx="11467935" cy="1388965"/>
              <a:chOff x="-99300" y="2008500"/>
              <a:chExt cx="9300900" cy="1126500"/>
            </a:xfrm>
          </p:grpSpPr>
          <p:sp>
            <p:nvSpPr>
              <p:cNvPr id="280" name="Google Shape;280;p27"/>
              <p:cNvSpPr/>
              <p:nvPr/>
            </p:nvSpPr>
            <p:spPr>
              <a:xfrm rot="5400000">
                <a:off x="16731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81" name="Google Shape;281;p27"/>
              <p:cNvSpPr/>
              <p:nvPr/>
            </p:nvSpPr>
            <p:spPr>
              <a:xfrm rot="-5400000">
                <a:off x="63027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282" name="Google Shape;282;p27"/>
            <p:cNvGrpSpPr/>
            <p:nvPr/>
          </p:nvGrpSpPr>
          <p:grpSpPr>
            <a:xfrm rot="-1800013" flipH="1">
              <a:off x="-1161967" y="1877267"/>
              <a:ext cx="11467935" cy="1388965"/>
              <a:chOff x="-99300" y="2008500"/>
              <a:chExt cx="9300900" cy="1126500"/>
            </a:xfrm>
          </p:grpSpPr>
          <p:sp>
            <p:nvSpPr>
              <p:cNvPr id="283" name="Google Shape;283;p27"/>
              <p:cNvSpPr/>
              <p:nvPr/>
            </p:nvSpPr>
            <p:spPr>
              <a:xfrm rot="5400000">
                <a:off x="16731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84" name="Google Shape;284;p27"/>
              <p:cNvSpPr/>
              <p:nvPr/>
            </p:nvSpPr>
            <p:spPr>
              <a:xfrm rot="-5400000">
                <a:off x="63027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285" name="Google Shape;285;p27"/>
            <p:cNvGrpSpPr/>
            <p:nvPr/>
          </p:nvGrpSpPr>
          <p:grpSpPr>
            <a:xfrm rot="3599987">
              <a:off x="-1161967" y="1877267"/>
              <a:ext cx="11467935" cy="1388965"/>
              <a:chOff x="-99300" y="2008500"/>
              <a:chExt cx="9300900" cy="1126500"/>
            </a:xfrm>
          </p:grpSpPr>
          <p:sp>
            <p:nvSpPr>
              <p:cNvPr id="286" name="Google Shape;286;p27"/>
              <p:cNvSpPr/>
              <p:nvPr/>
            </p:nvSpPr>
            <p:spPr>
              <a:xfrm rot="5400000">
                <a:off x="16731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87" name="Google Shape;287;p27"/>
              <p:cNvSpPr/>
              <p:nvPr/>
            </p:nvSpPr>
            <p:spPr>
              <a:xfrm rot="-5400000">
                <a:off x="63027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288" name="Google Shape;288;p27"/>
            <p:cNvGrpSpPr/>
            <p:nvPr/>
          </p:nvGrpSpPr>
          <p:grpSpPr>
            <a:xfrm rot="-3599987" flipH="1">
              <a:off x="-1161967" y="1877267"/>
              <a:ext cx="11467935" cy="1388965"/>
              <a:chOff x="-99300" y="2008500"/>
              <a:chExt cx="9300900" cy="1126500"/>
            </a:xfrm>
          </p:grpSpPr>
          <p:sp>
            <p:nvSpPr>
              <p:cNvPr id="289" name="Google Shape;289;p27"/>
              <p:cNvSpPr/>
              <p:nvPr/>
            </p:nvSpPr>
            <p:spPr>
              <a:xfrm rot="5400000">
                <a:off x="16731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90" name="Google Shape;290;p27"/>
              <p:cNvSpPr/>
              <p:nvPr/>
            </p:nvSpPr>
            <p:spPr>
              <a:xfrm rot="-5400000">
                <a:off x="63027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291" name="Google Shape;291;p27"/>
            <p:cNvGrpSpPr/>
            <p:nvPr/>
          </p:nvGrpSpPr>
          <p:grpSpPr>
            <a:xfrm rot="-5400000">
              <a:off x="-78450" y="2008500"/>
              <a:ext cx="9300900" cy="1126500"/>
              <a:chOff x="-99300" y="2008500"/>
              <a:chExt cx="9300900" cy="1126500"/>
            </a:xfrm>
          </p:grpSpPr>
          <p:sp>
            <p:nvSpPr>
              <p:cNvPr id="292" name="Google Shape;292;p27"/>
              <p:cNvSpPr/>
              <p:nvPr/>
            </p:nvSpPr>
            <p:spPr>
              <a:xfrm rot="5400000">
                <a:off x="16731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93" name="Google Shape;293;p27"/>
              <p:cNvSpPr/>
              <p:nvPr/>
            </p:nvSpPr>
            <p:spPr>
              <a:xfrm rot="-5400000">
                <a:off x="6302700" y="236100"/>
                <a:ext cx="1126500" cy="46713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pic>
        <p:nvPicPr>
          <p:cNvPr id="294" name="Google Shape;294;p27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292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7EF841-449A-4BB1-AD28-0BC8A7D2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708BB7-D4C2-4AC8-8B55-CFF5739F4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A064CF6-F83A-423F-9C95-CAB564613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6/23/2021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6FAA32-2812-4F77-8E7F-C62E059B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90A4253-4109-4AD4-9F2A-049D81DF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79502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F7AF4-081F-414C-9AD8-39D030915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71F8C0-65B3-4A07-9E49-32FE0E10E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496ED98-8AFD-4FB8-A1D8-D4F4652F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6/23/2021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4570A1-3CA0-4761-B9DC-8645CDF7E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F15601-5264-47FB-B047-A0864A729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07648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6F330D-E296-4A60-941C-F1F653EB1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6E53D4-E6BC-4A10-8CAE-4756E608BE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457E04C-9303-4539-AB26-7AF8A56AE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496BFF6-26B3-4DE6-87B2-5D2AFBCD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6/23/2021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70F3735-C397-4FA5-B685-79E0174BE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38B97D3-565C-41BC-830B-AC9B3C5B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6814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D08DF1-688A-4101-BCD2-B44F4D8D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9F99761-79EF-409D-88A6-526950E22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45ACB02-D1B1-497A-AACC-E9F408AE7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7F61033-773D-4B7F-817C-0B8D9B470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2576797-B350-4A49-9776-F2AA49B238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9807DFF-5FCD-4C1C-8C5F-7E8AA382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6/23/2021</a:t>
            </a:fld>
            <a:endParaRPr lang="en-US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429E1DC-5B25-41B6-B893-23AB6CC04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79EA259-BAF9-4B1A-9756-878A909D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68531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CA3477-E896-4D14-B388-F655728A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43E6BFD-6636-480B-9DDA-CB6F1925C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6/23/2021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2271D2C-1F5A-4B8A-9E13-4E3FAAB10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1C8E42C-E313-47E5-B7A7-A37F0F21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04426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C467C7C-8C58-48A7-B5C5-C2FDDC3C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6/23/2021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A3D0CAE-BD6C-40B4-B06D-097C1444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BD48FF8-B3BD-482A-AB87-662FE7C2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7508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65C235-36F0-4F16-A436-3760CBC9C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9FD8F1-480B-4413-822F-72C8F5E49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D772064-18E6-4437-8707-B0785D59E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D166AF4-F4DE-48DB-96AD-C34FCA7E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6/23/2021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D253A77-5E35-4FEF-B27D-164BB6D0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BF9A248-2814-4D44-A3DD-B18FAE0A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52814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B6BCFD-D0CF-4359-869B-8AE75ED0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625DCAC-433F-4D85-97D5-EB90D012C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9DE727E-9B45-44D9-A6FE-562F9CE88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8A37A02-E327-42D9-BAEE-E6D95DD4D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6/23/2021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8F41C3-FE17-4545-985E-CE874C975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1FB240B-3E54-484C-9016-2085072B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704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A19CE80-2C4D-4DC7-AA54-A48FD6A38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184DD11-5190-49E4-98E3-EA9734BB7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5C686D6-EA8B-42E2-8128-7C6B157F7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6/23/2021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58A6D4-198D-411D-B833-B65C04E68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DE0F41-96D5-436E-B352-ACC1E1805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8808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  <a:effectLst>
            <a:outerShdw dist="76200" dir="216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5203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slide" Target="slide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image" Target="../media/image3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1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8.png"/><Relationship Id="rId5" Type="http://schemas.openxmlformats.org/officeDocument/2006/relationships/image" Target="../media/image24.png"/><Relationship Id="rId10" Type="http://schemas.openxmlformats.org/officeDocument/2006/relationships/slide" Target="slide12.xml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15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12" Type="http://schemas.openxmlformats.org/officeDocument/2006/relationships/slide" Target="slide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.png"/><Relationship Id="rId5" Type="http://schemas.openxmlformats.org/officeDocument/2006/relationships/diagramData" Target="../diagrams/data1.xml"/><Relationship Id="rId10" Type="http://schemas.openxmlformats.org/officeDocument/2006/relationships/slide" Target="slide16.xml"/><Relationship Id="rId4" Type="http://schemas.openxmlformats.org/officeDocument/2006/relationships/image" Target="../media/image27.pn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slide" Target="slide2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17.xml"/><Relationship Id="rId4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1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0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.png"/><Relationship Id="rId7" Type="http://schemas.openxmlformats.org/officeDocument/2006/relationships/image" Target="../media/image3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8.png"/><Relationship Id="rId5" Type="http://schemas.openxmlformats.org/officeDocument/2006/relationships/image" Target="../media/image32.png"/><Relationship Id="rId10" Type="http://schemas.openxmlformats.org/officeDocument/2006/relationships/slide" Target="slide20.xml"/><Relationship Id="rId4" Type="http://schemas.openxmlformats.org/officeDocument/2006/relationships/image" Target="../media/image31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slide" Target="slide2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slide" Target="slide2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slide" Target="slide2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10" Type="http://schemas.openxmlformats.org/officeDocument/2006/relationships/image" Target="../media/image8.png"/><Relationship Id="rId4" Type="http://schemas.openxmlformats.org/officeDocument/2006/relationships/image" Target="../media/image36.png"/><Relationship Id="rId9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slide" Target="slide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10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8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34.xml"/><Relationship Id="rId7" Type="http://schemas.openxmlformats.org/officeDocument/2006/relationships/slide" Target="slide3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35.xml"/><Relationship Id="rId4" Type="http://schemas.openxmlformats.org/officeDocument/2006/relationships/slide" Target="slide33.xml"/><Relationship Id="rId9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1.xml"/><Relationship Id="rId4" Type="http://schemas.openxmlformats.org/officeDocument/2006/relationships/image" Target="../media/image41.jpeg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3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3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3.png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3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4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3.png"/><Relationship Id="rId4" Type="http://schemas.openxmlformats.org/officeDocument/2006/relationships/slide" Target="slide36.xml"/><Relationship Id="rId9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3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3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9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slide" Target="slide3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5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3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41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slide" Target="slide40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image" Target="../media/image51.png"/><Relationship Id="rId4" Type="http://schemas.openxmlformats.org/officeDocument/2006/relationships/image" Target="../media/image52.png"/><Relationship Id="rId9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slide" Target="slide44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4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47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5" Type="http://schemas.openxmlformats.org/officeDocument/2006/relationships/image" Target="../media/image3.png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11" Type="http://schemas.openxmlformats.org/officeDocument/2006/relationships/image" Target="../media/image56.jpg"/><Relationship Id="rId5" Type="http://schemas.openxmlformats.org/officeDocument/2006/relationships/image" Target="../media/image3.png"/><Relationship Id="rId10" Type="http://schemas.openxmlformats.org/officeDocument/2006/relationships/image" Target="../media/image55.jpg"/><Relationship Id="rId4" Type="http://schemas.openxmlformats.org/officeDocument/2006/relationships/slide" Target="slide49.xml"/><Relationship Id="rId9" Type="http://schemas.openxmlformats.org/officeDocument/2006/relationships/image" Target="../media/image54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11" Type="http://schemas.openxmlformats.org/officeDocument/2006/relationships/image" Target="../media/image56.jpg"/><Relationship Id="rId5" Type="http://schemas.openxmlformats.org/officeDocument/2006/relationships/image" Target="../media/image3.png"/><Relationship Id="rId10" Type="http://schemas.openxmlformats.org/officeDocument/2006/relationships/image" Target="../media/image55.jpg"/><Relationship Id="rId4" Type="http://schemas.openxmlformats.org/officeDocument/2006/relationships/slide" Target="slide50.xml"/><Relationship Id="rId9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1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51.xml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49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52.xml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50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5" Type="http://schemas.openxmlformats.org/officeDocument/2006/relationships/image" Target="../media/image49.png"/><Relationship Id="rId4" Type="http://schemas.openxmlformats.org/officeDocument/2006/relationships/image" Target="../media/image58.png"/><Relationship Id="rId9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4.xml"/><Relationship Id="rId5" Type="http://schemas.openxmlformats.org/officeDocument/2006/relationships/image" Target="../media/image49.png"/><Relationship Id="rId4" Type="http://schemas.openxmlformats.org/officeDocument/2006/relationships/image" Target="../media/image58.png"/><Relationship Id="rId9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5" Type="http://schemas.openxmlformats.org/officeDocument/2006/relationships/image" Target="../media/image49.png"/><Relationship Id="rId4" Type="http://schemas.openxmlformats.org/officeDocument/2006/relationships/image" Target="../media/image58.png"/><Relationship Id="rId9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4.xml"/><Relationship Id="rId5" Type="http://schemas.openxmlformats.org/officeDocument/2006/relationships/image" Target="../media/image3.png"/><Relationship Id="rId4" Type="http://schemas.openxmlformats.org/officeDocument/2006/relationships/slide" Target="slide5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" Target="slide57.xml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55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6.xml"/><Relationship Id="rId5" Type="http://schemas.openxmlformats.org/officeDocument/2006/relationships/image" Target="../media/image3.png"/><Relationship Id="rId4" Type="http://schemas.openxmlformats.org/officeDocument/2006/relationships/slide" Target="slide5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5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60.xml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slide" Target="slide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slide" Target="slide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5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63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Relationship Id="rId9" Type="http://schemas.openxmlformats.org/officeDocument/2006/relationships/image" Target="../media/image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3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Relationship Id="rId9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slide" Target="slide6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png"/><Relationship Id="rId3" Type="http://schemas.microsoft.com/office/2007/relationships/media" Target="../media/media3.mp4"/><Relationship Id="rId7" Type="http://schemas.openxmlformats.org/officeDocument/2006/relationships/image" Target="../media/image4.png"/><Relationship Id="rId12" Type="http://schemas.openxmlformats.org/officeDocument/2006/relationships/slide" Target="slide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jpe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9.xml"/><Relationship Id="rId4" Type="http://schemas.openxmlformats.org/officeDocument/2006/relationships/video" Target="../media/media3.mp4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10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C0617EA-E723-4729-8440-0C91E8D22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924484"/>
            <a:ext cx="12192000" cy="1098396"/>
          </a:xfrm>
          <a:solidFill>
            <a:schemeClr val="tx2">
              <a:alpha val="66000"/>
            </a:schemeClr>
          </a:solidFill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OSOBNO, ALE RAZEM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9853BAE-03AF-4727-8383-EABDE8D65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FFFFFF"/>
                </a:solidFill>
              </a:rPr>
              <a:t>RELACJE W CYBERŚWIECIE</a:t>
            </a:r>
          </a:p>
        </p:txBody>
      </p:sp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8" name="Obraz 7">
            <a:hlinkClick r:id="rId3" action="ppaction://hlinksldjump"/>
            <a:extLst>
              <a:ext uri="{FF2B5EF4-FFF2-40B4-BE49-F238E27FC236}">
                <a16:creationId xmlns:a16="http://schemas.microsoft.com/office/drawing/2014/main" id="{01811024-204E-44D3-A486-63E70D82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7947" y="5852196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30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65" y="1"/>
            <a:ext cx="8218898" cy="658166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2FB31DC-A90D-4773-A135-6FFC2DCAD4FD}"/>
              </a:ext>
            </a:extLst>
          </p:cNvPr>
          <p:cNvSpPr txBox="1"/>
          <p:nvPr/>
        </p:nvSpPr>
        <p:spPr>
          <a:xfrm>
            <a:off x="2642717" y="615686"/>
            <a:ext cx="61093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Każdy u siebie w domku, a jednak wszyscy razem. </a:t>
            </a:r>
          </a:p>
          <a:p>
            <a:endParaRPr lang="pl-PL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Facebook jest połączony z Messengerem, który jest aplikacją do indywidualnej komunikacji z bliskimi </a:t>
            </a:r>
            <a:br>
              <a:rPr lang="pl-PL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lub w grupie tworząc osobne pokoje. </a:t>
            </a:r>
            <a:endParaRPr lang="pl-PL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0A6CB1C-D946-46E7-B0A1-D9A1BEE148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05" r="9597"/>
          <a:stretch/>
        </p:blipFill>
        <p:spPr>
          <a:xfrm>
            <a:off x="8119128" y="276331"/>
            <a:ext cx="1788607" cy="225175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11CE6F3-A758-4959-9596-AF14B99AF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5" y="2882828"/>
            <a:ext cx="4877657" cy="335948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2ACDA17-0ED3-435B-9F3C-208A7DCF6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168" y="2883418"/>
            <a:ext cx="5697894" cy="3334207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6" name="Obraz 15">
            <a:hlinkClick r:id="rId7" action="ppaction://hlinksldjump"/>
            <a:extLst>
              <a:ext uri="{FF2B5EF4-FFF2-40B4-BE49-F238E27FC236}">
                <a16:creationId xmlns:a16="http://schemas.microsoft.com/office/drawing/2014/main" id="{EEA77C08-04ED-4778-9336-AADCC5E03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7" name="Obraz 16">
            <a:hlinkClick r:id="rId9" action="ppaction://hlinksldjump"/>
            <a:extLst>
              <a:ext uri="{FF2B5EF4-FFF2-40B4-BE49-F238E27FC236}">
                <a16:creationId xmlns:a16="http://schemas.microsoft.com/office/drawing/2014/main" id="{DC3B610A-E7B2-4A0F-85AB-890D085477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81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-40639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6B0074E0-6B89-4315-9E6D-87ABE8F7B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39783"/>
            <a:ext cx="4501341" cy="648577"/>
          </a:xfrm>
          <a:solidFill>
            <a:schemeClr val="tx1">
              <a:lumMod val="85000"/>
            </a:schemeClr>
          </a:solidFill>
        </p:spPr>
        <p:txBody>
          <a:bodyPr anchor="b">
            <a:normAutofit fontScale="90000"/>
          </a:bodyPr>
          <a:lstStyle/>
          <a:p>
            <a:pPr algn="l"/>
            <a:r>
              <a:rPr lang="pl-PL" sz="4800" dirty="0">
                <a:solidFill>
                  <a:schemeClr val="bg1"/>
                </a:solidFill>
                <a:cs typeface="Calibri Light"/>
              </a:rPr>
              <a:t>     Instagram</a:t>
            </a:r>
            <a:endParaRPr lang="pl-PL" sz="4800" dirty="0">
              <a:solidFill>
                <a:schemeClr val="bg1"/>
              </a:solidFill>
            </a:endParaRP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DC4C4CAA-72D1-4AE0-AFF3-D20251114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46" y="346496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 dirty="0">
                <a:cs typeface="Calibri"/>
              </a:rPr>
              <a:t>Czyli jak się komunikować przez Instagram?</a:t>
            </a:r>
            <a:endParaRPr lang="pl-PL" sz="2000" dirty="0"/>
          </a:p>
        </p:txBody>
      </p:sp>
      <p:pic>
        <p:nvPicPr>
          <p:cNvPr id="7" name="Obraz 4">
            <a:extLst>
              <a:ext uri="{FF2B5EF4-FFF2-40B4-BE49-F238E27FC236}">
                <a16:creationId xmlns:a16="http://schemas.microsoft.com/office/drawing/2014/main" id="{8D79A713-D68E-4890-9DE4-C03E80B7D9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86" r="9089" b="10448"/>
          <a:stretch/>
        </p:blipFill>
        <p:spPr>
          <a:xfrm>
            <a:off x="3810359" y="-405387"/>
            <a:ext cx="8151314" cy="6448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Obraz 11">
            <a:hlinkClick r:id="rId4" action="ppaction://hlinksldjump"/>
            <a:extLst>
              <a:ext uri="{FF2B5EF4-FFF2-40B4-BE49-F238E27FC236}">
                <a16:creationId xmlns:a16="http://schemas.microsoft.com/office/drawing/2014/main" id="{DEF1B8F8-E425-49F2-8981-4CD415172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3" name="Obraz 12">
            <a:hlinkClick r:id="rId6" action="ppaction://hlinksldjump"/>
            <a:extLst>
              <a:ext uri="{FF2B5EF4-FFF2-40B4-BE49-F238E27FC236}">
                <a16:creationId xmlns:a16="http://schemas.microsoft.com/office/drawing/2014/main" id="{108B404D-E2CE-4DB9-9AAA-7A0DA995F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93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65" y="1"/>
            <a:ext cx="8218898" cy="6581668"/>
          </a:xfrm>
          <a:prstGeom prst="rect">
            <a:avLst/>
          </a:prstGeom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930CECA9-C5B8-4AFB-9C0B-861D80A2B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5176" y="1853137"/>
            <a:ext cx="4764349" cy="1655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Komunikować się można przez live , video rozmowę czy również przez konwersacje w dwójkę lub </a:t>
            </a:r>
            <a:br>
              <a:rPr lang="pl-PL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grupach.</a:t>
            </a:r>
          </a:p>
          <a:p>
            <a:endParaRPr lang="pl-PL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Portale służą im przede wszystkim do autoprezentacji. Największa część aktywności koncentruje się na pokazywaniu osobiście </a:t>
            </a:r>
            <a:br>
              <a:rPr lang="pl-PL" sz="1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wykona­nych zdjęć i filmów. </a:t>
            </a:r>
            <a:endParaRPr lang="pl-PL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Drugim sposo­bem „opowiadania” o sobie jest umieszczanie linków do filmów i zdjęć pocho­dzących z innych serwisów internetowych oraz opisywanie zdarzeń dnia bieżącego </a:t>
            </a:r>
            <a:endParaRPr lang="pl-PL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az 9" descr="Obraz zawierający tekst, sprzęt elektroniczny, pozujący, ramka na zdjęcie&#10;&#10;Opis wygenerowany automatycznie">
            <a:extLst>
              <a:ext uri="{FF2B5EF4-FFF2-40B4-BE49-F238E27FC236}">
                <a16:creationId xmlns:a16="http://schemas.microsoft.com/office/drawing/2014/main" id="{8DDDDD05-9810-4244-92C3-E73288634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495" y="107351"/>
            <a:ext cx="3016681" cy="6197989"/>
          </a:xfrm>
          <a:prstGeom prst="rect">
            <a:avLst/>
          </a:prstGeom>
        </p:spPr>
      </p:pic>
      <p:pic>
        <p:nvPicPr>
          <p:cNvPr id="13" name="Obraz 12">
            <a:hlinkClick r:id="rId5" action="ppaction://hlinksldjump"/>
            <a:extLst>
              <a:ext uri="{FF2B5EF4-FFF2-40B4-BE49-F238E27FC236}">
                <a16:creationId xmlns:a16="http://schemas.microsoft.com/office/drawing/2014/main" id="{8A51C8F7-6881-459E-8937-2D0A15BDA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4" name="Obraz 13">
            <a:hlinkClick r:id="rId7" action="ppaction://hlinksldjump"/>
            <a:extLst>
              <a:ext uri="{FF2B5EF4-FFF2-40B4-BE49-F238E27FC236}">
                <a16:creationId xmlns:a16="http://schemas.microsoft.com/office/drawing/2014/main" id="{C1B9605A-ADFA-4321-89ED-B52D4753D9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97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15" y="1"/>
            <a:ext cx="8930785" cy="6581668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DA79606B-94D5-4D19-8B81-C24D2FAB8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5782" y="21594"/>
            <a:ext cx="9144000" cy="238760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chemeClr val="bg1"/>
                </a:solidFill>
                <a:cs typeface="Calibri Light"/>
              </a:rPr>
              <a:t>Wiele rzeczy, które można robić na Instagramie 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12" name="Podtytuł 2">
            <a:extLst>
              <a:ext uri="{FF2B5EF4-FFF2-40B4-BE49-F238E27FC236}">
                <a16:creationId xmlns:a16="http://schemas.microsoft.com/office/drawing/2014/main" id="{E19AE2B1-0E6A-40CC-B57D-5E5AF6C7F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6834" y="2721580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1.Można  śledzić wiele  znanych osób kogo się chce na przykład piłkarzy – </a:t>
            </a:r>
            <a:b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Robert Lewandowski  , </a:t>
            </a:r>
            <a:r>
              <a:rPr lang="pl-PL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yotuberów</a:t>
            </a:r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- </a:t>
            </a:r>
            <a:r>
              <a:rPr lang="pl-PL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Guwer</a:t>
            </a:r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 muzyków- </a:t>
            </a:r>
            <a:r>
              <a:rPr lang="pl-PL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Qry</a:t>
            </a:r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czy Sobel</a:t>
            </a:r>
          </a:p>
          <a:p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Przez dodawanie </a:t>
            </a:r>
            <a:r>
              <a:rPr lang="pl-PL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instastory</a:t>
            </a:r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 zdjęć każdy może wiedzieć co robisz.</a:t>
            </a:r>
          </a:p>
        </p:txBody>
      </p:sp>
      <p:pic>
        <p:nvPicPr>
          <p:cNvPr id="13" name="Obraz 4">
            <a:extLst>
              <a:ext uri="{FF2B5EF4-FFF2-40B4-BE49-F238E27FC236}">
                <a16:creationId xmlns:a16="http://schemas.microsoft.com/office/drawing/2014/main" id="{F2AD63BA-4F55-4952-A7DC-EFFF4375E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36" y="174886"/>
            <a:ext cx="2870155" cy="2870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5">
            <a:extLst>
              <a:ext uri="{FF2B5EF4-FFF2-40B4-BE49-F238E27FC236}">
                <a16:creationId xmlns:a16="http://schemas.microsoft.com/office/drawing/2014/main" id="{F07CEBF7-1ABD-4362-B7E4-387C12677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216" y="3886712"/>
            <a:ext cx="2552442" cy="257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6">
            <a:extLst>
              <a:ext uri="{FF2B5EF4-FFF2-40B4-BE49-F238E27FC236}">
                <a16:creationId xmlns:a16="http://schemas.microsoft.com/office/drawing/2014/main" id="{5B0A6D00-3BDA-4397-97C3-BA7B3A1922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50" y="3241826"/>
            <a:ext cx="2060150" cy="309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1C395BEF-53FD-4515-AE5A-7E4A51E63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6002" y="3895265"/>
            <a:ext cx="3294687" cy="247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Strzałka: prążkowana w prawo 18">
            <a:extLst>
              <a:ext uri="{FF2B5EF4-FFF2-40B4-BE49-F238E27FC236}">
                <a16:creationId xmlns:a16="http://schemas.microsoft.com/office/drawing/2014/main" id="{E2001DEC-EA2A-4BA8-A660-EB1CD42B4EFE}"/>
              </a:ext>
            </a:extLst>
          </p:cNvPr>
          <p:cNvSpPr/>
          <p:nvPr/>
        </p:nvSpPr>
        <p:spPr>
          <a:xfrm rot="10800000">
            <a:off x="124287" y="5900448"/>
            <a:ext cx="674703" cy="550416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D891ECB-57F3-4D64-B2F0-4CD560FA4B02}"/>
              </a:ext>
            </a:extLst>
          </p:cNvPr>
          <p:cNvSpPr txBox="1"/>
          <p:nvPr/>
        </p:nvSpPr>
        <p:spPr>
          <a:xfrm>
            <a:off x="101622" y="6044851"/>
            <a:ext cx="759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POWRÓT</a:t>
            </a:r>
          </a:p>
        </p:txBody>
      </p:sp>
      <p:pic>
        <p:nvPicPr>
          <p:cNvPr id="21" name="Obraz 20">
            <a:hlinkClick r:id="rId8" action="ppaction://hlinksldjump"/>
            <a:extLst>
              <a:ext uri="{FF2B5EF4-FFF2-40B4-BE49-F238E27FC236}">
                <a16:creationId xmlns:a16="http://schemas.microsoft.com/office/drawing/2014/main" id="{1EBDF561-85EB-4CF0-9854-EE09A6E40A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22" name="Obraz 21">
            <a:hlinkClick r:id="rId10" action="ppaction://hlinksldjump"/>
            <a:extLst>
              <a:ext uri="{FF2B5EF4-FFF2-40B4-BE49-F238E27FC236}">
                <a16:creationId xmlns:a16="http://schemas.microsoft.com/office/drawing/2014/main" id="{850CA77D-ACAF-4987-A230-0E874C8991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76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65" y="1"/>
            <a:ext cx="8218898" cy="658166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D60E453-42D6-4480-A48F-6B97A7747B21}"/>
              </a:ext>
            </a:extLst>
          </p:cNvPr>
          <p:cNvSpPr txBox="1"/>
          <p:nvPr/>
        </p:nvSpPr>
        <p:spPr>
          <a:xfrm>
            <a:off x="2467994" y="777949"/>
            <a:ext cx="61078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000000"/>
                </a:solidFill>
                <a:effectLst/>
                <a:latin typeface="lato"/>
              </a:rPr>
              <a:t>Snapchat jest to darmowa aplikacja którą można pobrać na swojego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lato"/>
              </a:rPr>
              <a:t>smartfona</a:t>
            </a:r>
            <a:r>
              <a:rPr lang="pl-PL" b="0" i="0" dirty="0">
                <a:solidFill>
                  <a:srgbClr val="000000"/>
                </a:solidFill>
                <a:effectLst/>
                <a:latin typeface="lato"/>
              </a:rPr>
              <a:t>. </a:t>
            </a:r>
          </a:p>
          <a:p>
            <a:endParaRPr lang="pl-PL" b="0" i="0" dirty="0">
              <a:solidFill>
                <a:srgbClr val="000000"/>
              </a:solidFill>
              <a:effectLst/>
              <a:latin typeface="la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000000"/>
                </a:solidFill>
                <a:effectLst/>
                <a:latin typeface="lato"/>
              </a:rPr>
              <a:t>„Snap” jest komunikatorem, który został stworzony do wysyłania błyskawicznych wiadomości. </a:t>
            </a:r>
          </a:p>
          <a:p>
            <a:endParaRPr lang="pl-PL" b="0" i="0" dirty="0">
              <a:solidFill>
                <a:srgbClr val="000000"/>
              </a:solidFill>
              <a:effectLst/>
              <a:latin typeface="lato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53B0837-383F-4C51-A605-A70219F659D1}"/>
              </a:ext>
            </a:extLst>
          </p:cNvPr>
          <p:cNvSpPr txBox="1"/>
          <p:nvPr/>
        </p:nvSpPr>
        <p:spPr>
          <a:xfrm>
            <a:off x="2284265" y="157076"/>
            <a:ext cx="8218898" cy="523220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8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Snapchat</a:t>
            </a:r>
            <a:endParaRPr lang="pl-PL" sz="2800" dirty="0">
              <a:latin typeface="Comic Sans MS" panose="030F0702030302020204" pitchFamily="66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4A234CA-2209-4F9B-BF1C-2D0919959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92" y="2266000"/>
            <a:ext cx="4039340" cy="403934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5BAAF1C-DE42-4747-894F-8370B10526F7}"/>
              </a:ext>
            </a:extLst>
          </p:cNvPr>
          <p:cNvSpPr txBox="1"/>
          <p:nvPr/>
        </p:nvSpPr>
        <p:spPr>
          <a:xfrm>
            <a:off x="2467994" y="2756065"/>
            <a:ext cx="32137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000000"/>
                </a:solidFill>
                <a:effectLst/>
                <a:latin typeface="lato"/>
              </a:rPr>
              <a:t>Służy do przesyłania zdjęć </a:t>
            </a:r>
            <a:br>
              <a:rPr lang="pl-PL" b="0" i="0" dirty="0">
                <a:solidFill>
                  <a:srgbClr val="000000"/>
                </a:solidFill>
                <a:effectLst/>
                <a:latin typeface="lato"/>
              </a:rPr>
            </a:br>
            <a:r>
              <a:rPr lang="pl-PL" b="0" i="0" dirty="0">
                <a:solidFill>
                  <a:srgbClr val="000000"/>
                </a:solidFill>
                <a:effectLst/>
                <a:latin typeface="lato"/>
              </a:rPr>
              <a:t>i video, a w najnowszych wersjach można również wysyłać wiadomości tekstowe.</a:t>
            </a:r>
          </a:p>
          <a:p>
            <a:endParaRPr lang="pl-PL" b="0" i="0" dirty="0">
              <a:solidFill>
                <a:srgbClr val="000000"/>
              </a:solidFill>
              <a:effectLst/>
              <a:latin typeface="la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000000"/>
                </a:solidFill>
                <a:effectLst/>
                <a:latin typeface="lato"/>
              </a:rPr>
              <a:t>Wszystkie zdjęcia, </a:t>
            </a:r>
            <a:br>
              <a:rPr lang="pl-PL" b="0" i="0" dirty="0">
                <a:solidFill>
                  <a:srgbClr val="000000"/>
                </a:solidFill>
                <a:effectLst/>
                <a:latin typeface="lato"/>
              </a:rPr>
            </a:br>
            <a:r>
              <a:rPr lang="pl-PL" b="0" i="0" dirty="0">
                <a:solidFill>
                  <a:srgbClr val="000000"/>
                </a:solidFill>
                <a:effectLst/>
                <a:latin typeface="lato"/>
              </a:rPr>
              <a:t>filmiki bądź wiadomości tekstowe, które po odczytaniu/obejrzeniu bezpowrotnie znikną.</a:t>
            </a:r>
            <a:endParaRPr lang="pl-PL" dirty="0"/>
          </a:p>
        </p:txBody>
      </p:sp>
      <p:pic>
        <p:nvPicPr>
          <p:cNvPr id="14" name="Obraz 13">
            <a:hlinkClick r:id="rId5" action="ppaction://hlinksldjump"/>
            <a:extLst>
              <a:ext uri="{FF2B5EF4-FFF2-40B4-BE49-F238E27FC236}">
                <a16:creationId xmlns:a16="http://schemas.microsoft.com/office/drawing/2014/main" id="{190D9EF8-F563-4995-9435-E2B85AAAB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5" name="Obraz 14">
            <a:hlinkClick r:id="rId7" action="ppaction://hlinksldjump"/>
            <a:extLst>
              <a:ext uri="{FF2B5EF4-FFF2-40B4-BE49-F238E27FC236}">
                <a16:creationId xmlns:a16="http://schemas.microsoft.com/office/drawing/2014/main" id="{62E8E126-3868-435E-975E-1823B9B1F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6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65" y="1"/>
            <a:ext cx="8218898" cy="658166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53B0837-383F-4C51-A605-A70219F659D1}"/>
              </a:ext>
            </a:extLst>
          </p:cNvPr>
          <p:cNvSpPr txBox="1"/>
          <p:nvPr/>
        </p:nvSpPr>
        <p:spPr>
          <a:xfrm>
            <a:off x="2284265" y="429997"/>
            <a:ext cx="8218898" cy="523220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8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Jakie korzyści płyną z korzystania tej aplikacji?</a:t>
            </a:r>
            <a:endParaRPr lang="pl-PL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4A234CA-2209-4F9B-BF1C-2D0919959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3" y="3551663"/>
            <a:ext cx="2876340" cy="287634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8430FCC-8A13-4E1C-B0CB-1EE364686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5136484"/>
              </p:ext>
            </p:extLst>
          </p:nvPr>
        </p:nvGraphicFramePr>
        <p:xfrm>
          <a:off x="3040565" y="1521008"/>
          <a:ext cx="7151649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Obraz 13">
            <a:hlinkClick r:id="rId10" action="ppaction://hlinksldjump"/>
            <a:extLst>
              <a:ext uri="{FF2B5EF4-FFF2-40B4-BE49-F238E27FC236}">
                <a16:creationId xmlns:a16="http://schemas.microsoft.com/office/drawing/2014/main" id="{DAA0FAE5-6E17-4DD3-9A82-1D86D7B635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7" name="Obraz 16">
            <a:hlinkClick r:id="rId12" action="ppaction://hlinksldjump"/>
            <a:extLst>
              <a:ext uri="{FF2B5EF4-FFF2-40B4-BE49-F238E27FC236}">
                <a16:creationId xmlns:a16="http://schemas.microsoft.com/office/drawing/2014/main" id="{18D2274D-17CF-4B62-9BDC-065AB07A7C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33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osoba&#10;&#10;Opis wygenerowany automatycznie">
            <a:extLst>
              <a:ext uri="{FF2B5EF4-FFF2-40B4-BE49-F238E27FC236}">
                <a16:creationId xmlns:a16="http://schemas.microsoft.com/office/drawing/2014/main" id="{5CE7BF35-D2F7-461F-9FE5-86360CE8B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" b="15327"/>
          <a:stretch/>
        </p:blipFill>
        <p:spPr>
          <a:xfrm>
            <a:off x="-1504" y="582358"/>
            <a:ext cx="12191980" cy="630936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2C8FEC8-6387-414A-95DE-49BF7ADB7602}"/>
              </a:ext>
            </a:extLst>
          </p:cNvPr>
          <p:cNvSpPr txBox="1"/>
          <p:nvPr/>
        </p:nvSpPr>
        <p:spPr>
          <a:xfrm>
            <a:off x="3129280" y="74265"/>
            <a:ext cx="5347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latin typeface="Comic Sans MS" panose="030F0702030302020204" pitchFamily="66" charset="0"/>
              </a:rPr>
              <a:t>A SZKOŁA ZDALNA? CZY TO MOŻLIWE?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772E5B95-E094-440F-AEB9-295A0553A5E9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sp>
        <p:nvSpPr>
          <p:cNvPr id="11" name="pole tekstowe 10">
            <a:hlinkClick r:id="rId3" action="ppaction://hlinksldjump"/>
            <a:extLst>
              <a:ext uri="{FF2B5EF4-FFF2-40B4-BE49-F238E27FC236}">
                <a16:creationId xmlns:a16="http://schemas.microsoft.com/office/drawing/2014/main" id="{3216CE6C-2198-4171-9442-05075BA36717}"/>
              </a:ext>
            </a:extLst>
          </p:cNvPr>
          <p:cNvSpPr txBox="1"/>
          <p:nvPr/>
        </p:nvSpPr>
        <p:spPr>
          <a:xfrm>
            <a:off x="10253709" y="5033639"/>
            <a:ext cx="1811044" cy="1514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2" name="pole tekstowe 11">
            <a:hlinkClick r:id="rId4" action="ppaction://hlinksldjump"/>
            <a:extLst>
              <a:ext uri="{FF2B5EF4-FFF2-40B4-BE49-F238E27FC236}">
                <a16:creationId xmlns:a16="http://schemas.microsoft.com/office/drawing/2014/main" id="{6CCA6A00-5CE1-492E-BC2A-BCB3173B377C}"/>
              </a:ext>
            </a:extLst>
          </p:cNvPr>
          <p:cNvSpPr txBox="1"/>
          <p:nvPr/>
        </p:nvSpPr>
        <p:spPr>
          <a:xfrm>
            <a:off x="195309" y="3231472"/>
            <a:ext cx="2432481" cy="2503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5" name="pole tekstowe 14">
            <a:hlinkClick r:id="rId5" action="ppaction://hlinksldjump"/>
            <a:extLst>
              <a:ext uri="{FF2B5EF4-FFF2-40B4-BE49-F238E27FC236}">
                <a16:creationId xmlns:a16="http://schemas.microsoft.com/office/drawing/2014/main" id="{AC1CADCF-1C9F-4BDF-B055-6D4BC18D98A3}"/>
              </a:ext>
            </a:extLst>
          </p:cNvPr>
          <p:cNvSpPr txBox="1"/>
          <p:nvPr/>
        </p:nvSpPr>
        <p:spPr>
          <a:xfrm>
            <a:off x="870012" y="656948"/>
            <a:ext cx="2095130" cy="1926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6" name="pole tekstowe 15">
            <a:hlinkClick r:id="rId6" action="ppaction://hlinksldjump"/>
            <a:extLst>
              <a:ext uri="{FF2B5EF4-FFF2-40B4-BE49-F238E27FC236}">
                <a16:creationId xmlns:a16="http://schemas.microsoft.com/office/drawing/2014/main" id="{C567E89B-8D1E-43C1-AC97-8632F81CD966}"/>
              </a:ext>
            </a:extLst>
          </p:cNvPr>
          <p:cNvSpPr txBox="1"/>
          <p:nvPr/>
        </p:nvSpPr>
        <p:spPr>
          <a:xfrm>
            <a:off x="3204839" y="5282214"/>
            <a:ext cx="1811044" cy="1265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9" name="pole tekstowe 18">
            <a:hlinkClick r:id="rId5" action="ppaction://hlinksldjump"/>
            <a:extLst>
              <a:ext uri="{FF2B5EF4-FFF2-40B4-BE49-F238E27FC236}">
                <a16:creationId xmlns:a16="http://schemas.microsoft.com/office/drawing/2014/main" id="{B8819B86-DFA7-4EC9-941C-B5D6B5654F87}"/>
              </a:ext>
            </a:extLst>
          </p:cNvPr>
          <p:cNvSpPr txBox="1"/>
          <p:nvPr/>
        </p:nvSpPr>
        <p:spPr>
          <a:xfrm>
            <a:off x="10093911" y="1216241"/>
            <a:ext cx="1970842" cy="1514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0" name="pole tekstowe 19">
            <a:hlinkClick r:id="rId7" action="ppaction://hlinksldjump"/>
            <a:extLst>
              <a:ext uri="{FF2B5EF4-FFF2-40B4-BE49-F238E27FC236}">
                <a16:creationId xmlns:a16="http://schemas.microsoft.com/office/drawing/2014/main" id="{406CEB32-F386-41B0-9029-9D6D15A4EC97}"/>
              </a:ext>
            </a:extLst>
          </p:cNvPr>
          <p:cNvSpPr txBox="1"/>
          <p:nvPr/>
        </p:nvSpPr>
        <p:spPr>
          <a:xfrm>
            <a:off x="3666478" y="1642369"/>
            <a:ext cx="3355759" cy="296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934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48D362B-E593-40BD-8B0D-59DC53F9E89E}"/>
              </a:ext>
            </a:extLst>
          </p:cNvPr>
          <p:cNvSpPr txBox="1"/>
          <p:nvPr/>
        </p:nvSpPr>
        <p:spPr>
          <a:xfrm>
            <a:off x="3033132" y="223024"/>
            <a:ext cx="686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Microsoft </a:t>
            </a:r>
            <a:r>
              <a:rPr lang="pl-PL" sz="2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Teams</a:t>
            </a:r>
            <a:r>
              <a:rPr lang="pl-PL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-WIRTUALNA SZKOŁA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5A6984C-27F2-4A16-868E-FB67B64CF77C}"/>
              </a:ext>
            </a:extLst>
          </p:cNvPr>
          <p:cNvSpPr txBox="1"/>
          <p:nvPr/>
        </p:nvSpPr>
        <p:spPr>
          <a:xfrm>
            <a:off x="3345540" y="1071367"/>
            <a:ext cx="611644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Utworz</a:t>
            </a:r>
            <a:r>
              <a:rPr lang="pl-PL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enie </a:t>
            </a:r>
            <a:r>
              <a:rPr lang="pl-PL" b="0" i="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wirtualnej klasy, by uczyć z dowolnego miejsca;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Przypisywanie, monitorowanie i ocenianie zadań;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Udostępnianie</a:t>
            </a:r>
            <a:r>
              <a:rPr lang="pl-PL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ekranu lub prezentacji w czasie rzeczywistym;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Współpracowanie przy pomocy wirtualnej tablicy;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Zgłaszanie chęci wypowiedzenia się, podnosząc rękę jak </a:t>
            </a:r>
            <a:br>
              <a:rPr lang="pl-PL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w szkole!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Ułatwiona dyskusja i praca grupowa dzięki podzieleniu uczestników na oddzielne pokoje.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pl-PL" dirty="0">
              <a:solidFill>
                <a:srgbClr val="1E1E1E"/>
              </a:solidFill>
              <a:latin typeface="Segoe UI" panose="020B0502040204020203" pitchFamily="34" charset="0"/>
            </a:endParaRPr>
          </a:p>
          <a:p>
            <a:pPr algn="l"/>
            <a:endParaRPr lang="pl-PL" dirty="0">
              <a:solidFill>
                <a:srgbClr val="1E1E1E"/>
              </a:solidFill>
              <a:latin typeface="Segoe UI" panose="020B050204020402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pl-PL" dirty="0">
              <a:solidFill>
                <a:srgbClr val="1E1E1E"/>
              </a:solidFill>
              <a:latin typeface="Segoe UI" panose="020B0502040204020203" pitchFamily="34" charset="0"/>
            </a:endParaRPr>
          </a:p>
        </p:txBody>
      </p:sp>
      <p:pic>
        <p:nvPicPr>
          <p:cNvPr id="10" name="Obraz 9" descr="Obraz zawierający tekst, monitor, wewnątrz, ekran&#10;&#10;Opis wygenerowany automatycznie">
            <a:extLst>
              <a:ext uri="{FF2B5EF4-FFF2-40B4-BE49-F238E27FC236}">
                <a16:creationId xmlns:a16="http://schemas.microsoft.com/office/drawing/2014/main" id="{C4FE3534-D720-4924-BFE3-FD9F66AC5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97" y="4444543"/>
            <a:ext cx="3420515" cy="1924040"/>
          </a:xfrm>
          <a:prstGeom prst="rect">
            <a:avLst/>
          </a:prstGeom>
        </p:spPr>
      </p:pic>
      <p:pic>
        <p:nvPicPr>
          <p:cNvPr id="13" name="Obraz 12" descr="Obraz zawierający tekst, monitor, zrzut ekranu, komputer&#10;&#10;Opis wygenerowany automatycznie">
            <a:extLst>
              <a:ext uri="{FF2B5EF4-FFF2-40B4-BE49-F238E27FC236}">
                <a16:creationId xmlns:a16="http://schemas.microsoft.com/office/drawing/2014/main" id="{EDD44C74-262B-498D-8F98-98C9C5842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11" y="4460102"/>
            <a:ext cx="3420516" cy="1924040"/>
          </a:xfrm>
          <a:prstGeom prst="rect">
            <a:avLst/>
          </a:prstGeom>
        </p:spPr>
      </p:pic>
      <p:pic>
        <p:nvPicPr>
          <p:cNvPr id="14" name="Obraz 13">
            <a:hlinkClick r:id="rId6" action="ppaction://hlinksldjump"/>
            <a:extLst>
              <a:ext uri="{FF2B5EF4-FFF2-40B4-BE49-F238E27FC236}">
                <a16:creationId xmlns:a16="http://schemas.microsoft.com/office/drawing/2014/main" id="{AF311082-7E83-4AD8-A1D3-F90680C0F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5" name="Obraz 14">
            <a:hlinkClick r:id="rId8" action="ppaction://hlinksldjump"/>
            <a:extLst>
              <a:ext uri="{FF2B5EF4-FFF2-40B4-BE49-F238E27FC236}">
                <a16:creationId xmlns:a16="http://schemas.microsoft.com/office/drawing/2014/main" id="{2D3E8BF4-C4C8-4028-9329-9BD9D3D7E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69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tekst, monitor, zrzut ekranu, komputer&#10;&#10;Opis wygenerowany automatycznie">
            <a:extLst>
              <a:ext uri="{FF2B5EF4-FFF2-40B4-BE49-F238E27FC236}">
                <a16:creationId xmlns:a16="http://schemas.microsoft.com/office/drawing/2014/main" id="{F0259FB4-97B3-498E-983D-DD06B169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11" y="4460102"/>
            <a:ext cx="3420516" cy="192404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48D362B-E593-40BD-8B0D-59DC53F9E89E}"/>
              </a:ext>
            </a:extLst>
          </p:cNvPr>
          <p:cNvSpPr txBox="1"/>
          <p:nvPr/>
        </p:nvSpPr>
        <p:spPr>
          <a:xfrm>
            <a:off x="3033132" y="223024"/>
            <a:ext cx="686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Microsoft </a:t>
            </a:r>
            <a:r>
              <a:rPr lang="pl-PL" sz="2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Teams</a:t>
            </a:r>
            <a:r>
              <a:rPr lang="pl-PL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-WIRTUALNA SZKOŁA</a:t>
            </a:r>
          </a:p>
        </p:txBody>
      </p:sp>
      <p:pic>
        <p:nvPicPr>
          <p:cNvPr id="4" name="Obraz 3" descr="Obraz zawierający tekst, monitor, wewnątrz, ekran&#10;&#10;Opis wygenerowany automatycznie">
            <a:extLst>
              <a:ext uri="{FF2B5EF4-FFF2-40B4-BE49-F238E27FC236}">
                <a16:creationId xmlns:a16="http://schemas.microsoft.com/office/drawing/2014/main" id="{C65A5DB2-BB66-4D31-B6E6-BC0E895EFD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7"/>
          <a:stretch/>
        </p:blipFill>
        <p:spPr>
          <a:xfrm>
            <a:off x="1827571" y="804470"/>
            <a:ext cx="9331660" cy="4806217"/>
          </a:xfrm>
          <a:prstGeom prst="rect">
            <a:avLst/>
          </a:prstGeom>
        </p:spPr>
      </p:pic>
      <p:pic>
        <p:nvPicPr>
          <p:cNvPr id="12" name="Obraz 11">
            <a:hlinkClick r:id="rId6" action="ppaction://hlinksldjump"/>
            <a:extLst>
              <a:ext uri="{FF2B5EF4-FFF2-40B4-BE49-F238E27FC236}">
                <a16:creationId xmlns:a16="http://schemas.microsoft.com/office/drawing/2014/main" id="{6F752B41-D2DD-4155-A73B-2A7DB9BF9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4" name="Obraz 13">
            <a:hlinkClick r:id="rId8" action="ppaction://hlinksldjump"/>
            <a:extLst>
              <a:ext uri="{FF2B5EF4-FFF2-40B4-BE49-F238E27FC236}">
                <a16:creationId xmlns:a16="http://schemas.microsoft.com/office/drawing/2014/main" id="{9D922DC6-213A-404C-B56F-8FF3C4E11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39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48D362B-E593-40BD-8B0D-59DC53F9E89E}"/>
              </a:ext>
            </a:extLst>
          </p:cNvPr>
          <p:cNvSpPr txBox="1"/>
          <p:nvPr/>
        </p:nvSpPr>
        <p:spPr>
          <a:xfrm>
            <a:off x="3033132" y="223024"/>
            <a:ext cx="686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Microsoft </a:t>
            </a:r>
            <a:r>
              <a:rPr lang="pl-PL" sz="2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Teams</a:t>
            </a:r>
            <a:r>
              <a:rPr lang="pl-PL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-WIRTUALNA SZKOŁA</a:t>
            </a:r>
          </a:p>
        </p:txBody>
      </p:sp>
      <p:pic>
        <p:nvPicPr>
          <p:cNvPr id="10" name="Obraz 9" descr="Obraz zawierający tekst, monitor, zrzut ekranu, komputer&#10;&#10;Opis wygenerowany automatycznie">
            <a:extLst>
              <a:ext uri="{FF2B5EF4-FFF2-40B4-BE49-F238E27FC236}">
                <a16:creationId xmlns:a16="http://schemas.microsoft.com/office/drawing/2014/main" id="{8CDB123F-27BD-4F77-AA28-AA899D4436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7"/>
          <a:stretch/>
        </p:blipFill>
        <p:spPr>
          <a:xfrm>
            <a:off x="2112173" y="907712"/>
            <a:ext cx="8590174" cy="4845018"/>
          </a:xfrm>
          <a:prstGeom prst="rect">
            <a:avLst/>
          </a:prstGeom>
        </p:spPr>
      </p:pic>
      <p:pic>
        <p:nvPicPr>
          <p:cNvPr id="12" name="Obraz 11">
            <a:hlinkClick r:id="rId5" action="ppaction://hlinksldjump"/>
            <a:extLst>
              <a:ext uri="{FF2B5EF4-FFF2-40B4-BE49-F238E27FC236}">
                <a16:creationId xmlns:a16="http://schemas.microsoft.com/office/drawing/2014/main" id="{1893E772-E0F3-465C-839A-C65588561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3" name="Obraz 12">
            <a:hlinkClick r:id="rId7" action="ppaction://hlinksldjump"/>
            <a:extLst>
              <a:ext uri="{FF2B5EF4-FFF2-40B4-BE49-F238E27FC236}">
                <a16:creationId xmlns:a16="http://schemas.microsoft.com/office/drawing/2014/main" id="{AB5E8B9E-B0FB-4D69-8F6E-12072885AE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26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F0716BB-96B6-422F-BA9B-B9DF91EC2D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14" y="81577"/>
            <a:ext cx="8305800" cy="665125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F0B2CD1-4ED8-46C2-AEE7-84470B25A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282" y="2789150"/>
            <a:ext cx="1238656" cy="3693849"/>
          </a:xfrm>
          <a:prstGeom prst="rect">
            <a:avLst/>
          </a:prstGeom>
        </p:spPr>
      </p:pic>
      <p:pic>
        <p:nvPicPr>
          <p:cNvPr id="17" name="Grafika 16" descr="Znak zapytania z wypełnieniem pełnym">
            <a:extLst>
              <a:ext uri="{FF2B5EF4-FFF2-40B4-BE49-F238E27FC236}">
                <a16:creationId xmlns:a16="http://schemas.microsoft.com/office/drawing/2014/main" id="{91CF17E8-000C-4CC4-AD22-FAD875365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340602">
            <a:off x="3427805" y="901402"/>
            <a:ext cx="1823596" cy="1823596"/>
          </a:xfrm>
          <a:prstGeom prst="rect">
            <a:avLst/>
          </a:prstGeom>
        </p:spPr>
      </p:pic>
      <p:pic>
        <p:nvPicPr>
          <p:cNvPr id="18" name="Grafika 17" descr="Znak zapytania z wypełnieniem pełnym">
            <a:extLst>
              <a:ext uri="{FF2B5EF4-FFF2-40B4-BE49-F238E27FC236}">
                <a16:creationId xmlns:a16="http://schemas.microsoft.com/office/drawing/2014/main" id="{D6765A4B-AD17-4EC1-BF5A-A259E4D6E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13202" y="534298"/>
            <a:ext cx="1266736" cy="1266736"/>
          </a:xfrm>
          <a:prstGeom prst="rect">
            <a:avLst/>
          </a:prstGeom>
        </p:spPr>
      </p:pic>
      <p:pic>
        <p:nvPicPr>
          <p:cNvPr id="19" name="Grafika 18" descr="Znak zapytania z wypełnieniem pełnym">
            <a:extLst>
              <a:ext uri="{FF2B5EF4-FFF2-40B4-BE49-F238E27FC236}">
                <a16:creationId xmlns:a16="http://schemas.microsoft.com/office/drawing/2014/main" id="{2E0FDEEA-2F84-492A-85DB-3F765479E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634385">
            <a:off x="2447098" y="2297932"/>
            <a:ext cx="2025849" cy="2025849"/>
          </a:xfrm>
          <a:prstGeom prst="rect">
            <a:avLst/>
          </a:prstGeom>
        </p:spPr>
      </p:pic>
      <p:sp>
        <p:nvSpPr>
          <p:cNvPr id="20" name="Dymek myśli: chmurka 19">
            <a:extLst>
              <a:ext uri="{FF2B5EF4-FFF2-40B4-BE49-F238E27FC236}">
                <a16:creationId xmlns:a16="http://schemas.microsoft.com/office/drawing/2014/main" id="{14084AFA-6D2D-4F7E-A2F3-4242D456CE38}"/>
              </a:ext>
            </a:extLst>
          </p:cNvPr>
          <p:cNvSpPr/>
          <p:nvPr/>
        </p:nvSpPr>
        <p:spPr>
          <a:xfrm>
            <a:off x="5863257" y="699057"/>
            <a:ext cx="4100799" cy="239304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D5DA2BD-5F39-4F52-9F35-E886EE8D6104}"/>
              </a:ext>
            </a:extLst>
          </p:cNvPr>
          <p:cNvSpPr txBox="1"/>
          <p:nvPr/>
        </p:nvSpPr>
        <p:spPr>
          <a:xfrm>
            <a:off x="6156705" y="1520812"/>
            <a:ext cx="380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</a:rPr>
              <a:t>CO TU SIĘ DZIEJE???</a:t>
            </a:r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7B9727BC-753F-4A5F-A8A3-78B5449CAF3E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23" name="Obraz 22">
            <a:hlinkClick r:id="rId7" action="ppaction://hlinksldjump"/>
            <a:extLst>
              <a:ext uri="{FF2B5EF4-FFF2-40B4-BE49-F238E27FC236}">
                <a16:creationId xmlns:a16="http://schemas.microsoft.com/office/drawing/2014/main" id="{7A8C628F-881C-4F2C-8A8C-56D5BCFDD5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25" name="Obraz 24">
            <a:hlinkClick r:id="rId9" action="ppaction://hlinksldjump"/>
            <a:extLst>
              <a:ext uri="{FF2B5EF4-FFF2-40B4-BE49-F238E27FC236}">
                <a16:creationId xmlns:a16="http://schemas.microsoft.com/office/drawing/2014/main" id="{6AD8C726-9193-4F9A-8B4E-3C7E743E0F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78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05" y="0"/>
            <a:ext cx="8218898" cy="658166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CC8744A-CFEB-4F00-A5CA-DDAD5607D92F}"/>
              </a:ext>
            </a:extLst>
          </p:cNvPr>
          <p:cNvSpPr txBox="1"/>
          <p:nvPr/>
        </p:nvSpPr>
        <p:spPr>
          <a:xfrm>
            <a:off x="3547295" y="1837678"/>
            <a:ext cx="57971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Mamy jeszcze kilka alternatyw dla Microsoft </a:t>
            </a:r>
            <a:r>
              <a:rPr lang="pl-PL" sz="2400" dirty="0" err="1">
                <a:solidFill>
                  <a:schemeClr val="bg1"/>
                </a:solidFill>
              </a:rPr>
              <a:t>Teamsa</a:t>
            </a:r>
            <a:r>
              <a:rPr lang="pl-PL" sz="2400" dirty="0">
                <a:solidFill>
                  <a:schemeClr val="bg1"/>
                </a:solidFill>
              </a:rPr>
              <a:t>, chociaż o mniejszej funkcjonalności, stosowane do przeniesienia szkoły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do Cyberświata, ale nie tylko bo przecież…: </a:t>
            </a:r>
          </a:p>
        </p:txBody>
      </p:sp>
      <p:pic>
        <p:nvPicPr>
          <p:cNvPr id="9" name="Obraz 8">
            <a:hlinkClick r:id="rId4" action="ppaction://hlinksldjump"/>
            <a:extLst>
              <a:ext uri="{FF2B5EF4-FFF2-40B4-BE49-F238E27FC236}">
                <a16:creationId xmlns:a16="http://schemas.microsoft.com/office/drawing/2014/main" id="{2BBFA717-AD6A-463A-9D83-7C8918004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0" name="Obraz 9">
            <a:hlinkClick r:id="rId6" action="ppaction://hlinksldjump"/>
            <a:extLst>
              <a:ext uri="{FF2B5EF4-FFF2-40B4-BE49-F238E27FC236}">
                <a16:creationId xmlns:a16="http://schemas.microsoft.com/office/drawing/2014/main" id="{A43E8A5D-7EFA-49C2-984F-3FA25F75B3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47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18898" cy="658166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9105F36-DC1F-4B2C-95C3-864A9AA3F887}"/>
              </a:ext>
            </a:extLst>
          </p:cNvPr>
          <p:cNvSpPr txBox="1"/>
          <p:nvPr/>
        </p:nvSpPr>
        <p:spPr>
          <a:xfrm>
            <a:off x="1580614" y="106736"/>
            <a:ext cx="6109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 z naszymi spotkaniami?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0D9C524-210F-4A06-9575-2D2F5A20999C}"/>
              </a:ext>
            </a:extLst>
          </p:cNvPr>
          <p:cNvSpPr txBox="1"/>
          <p:nvPr/>
        </p:nvSpPr>
        <p:spPr>
          <a:xfrm>
            <a:off x="1687122" y="1681258"/>
            <a:ext cx="61093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Aplikacje za pomocą których prowadzone są darmowe rozmowy wideo oraz głosowe. Można wysyłać wiadomości na czacie oraz udostępniać pliki innym użytkownikom,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także ekran swojego pulpitu. Są to: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C44111C-AD03-440D-B002-8D8BC18951CC}"/>
              </a:ext>
            </a:extLst>
          </p:cNvPr>
          <p:cNvSpPr txBox="1"/>
          <p:nvPr/>
        </p:nvSpPr>
        <p:spPr>
          <a:xfrm>
            <a:off x="414898" y="832318"/>
            <a:ext cx="6109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Odkąd spotkania grup przyjaciół stały się niemożliwe,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 ratunek przyszły aplikacje. Stały się wirtualnym miejscem ich spotkań, ale również spotkań szkolnych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czy biznesowych.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E5BC2A8-37F5-4472-8373-8D7574243496}"/>
              </a:ext>
            </a:extLst>
          </p:cNvPr>
          <p:cNvSpPr txBox="1"/>
          <p:nvPr/>
        </p:nvSpPr>
        <p:spPr>
          <a:xfrm>
            <a:off x="1054750" y="3577733"/>
            <a:ext cx="6109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8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Skype, Zoom, Google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8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808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EDCDCD48-A0B8-4ABB-A553-80C684E39EEB}"/>
              </a:ext>
            </a:extLst>
          </p:cNvPr>
          <p:cNvCxnSpPr/>
          <p:nvPr/>
        </p:nvCxnSpPr>
        <p:spPr>
          <a:xfrm flipH="1">
            <a:off x="1836847" y="4022664"/>
            <a:ext cx="1165608" cy="6933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767E68E9-BB47-465C-8A5A-84AB35B513AE}"/>
              </a:ext>
            </a:extLst>
          </p:cNvPr>
          <p:cNvCxnSpPr>
            <a:cxnSpLocks/>
          </p:cNvCxnSpPr>
          <p:nvPr/>
        </p:nvCxnSpPr>
        <p:spPr>
          <a:xfrm>
            <a:off x="3955373" y="4039398"/>
            <a:ext cx="0" cy="10086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F13A6997-7960-4CA6-AE57-D800673DACFC}"/>
              </a:ext>
            </a:extLst>
          </p:cNvPr>
          <p:cNvCxnSpPr>
            <a:cxnSpLocks/>
          </p:cNvCxnSpPr>
          <p:nvPr/>
        </p:nvCxnSpPr>
        <p:spPr>
          <a:xfrm>
            <a:off x="4976957" y="4113668"/>
            <a:ext cx="994785" cy="7835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Obraz 19">
            <a:extLst>
              <a:ext uri="{FF2B5EF4-FFF2-40B4-BE49-F238E27FC236}">
                <a16:creationId xmlns:a16="http://schemas.microsoft.com/office/drawing/2014/main" id="{D540493B-8842-4474-91C0-79F678327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473" y="0"/>
            <a:ext cx="4400503" cy="6581668"/>
          </a:xfrm>
          <a:prstGeom prst="rect">
            <a:avLst/>
          </a:prstGeom>
        </p:spPr>
      </p:pic>
      <p:pic>
        <p:nvPicPr>
          <p:cNvPr id="22" name="Obraz 21" descr="Obraz zawierający tekst, osoba, ściana, wewnątrz&#10;&#10;Opis wygenerowany automatycznie">
            <a:extLst>
              <a:ext uri="{FF2B5EF4-FFF2-40B4-BE49-F238E27FC236}">
                <a16:creationId xmlns:a16="http://schemas.microsoft.com/office/drawing/2014/main" id="{15AA6625-FFCC-4C57-9A6C-7081A8227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2" y="4858149"/>
            <a:ext cx="1848548" cy="1597967"/>
          </a:xfrm>
          <a:prstGeom prst="rect">
            <a:avLst/>
          </a:prstGeom>
        </p:spPr>
      </p:pic>
      <p:pic>
        <p:nvPicPr>
          <p:cNvPr id="25" name="Obraz 24" descr="Obraz zawierający tekst, osoba, wewnątrz, mężczyzna&#10;&#10;Opis wygenerowany automatycznie">
            <a:extLst>
              <a:ext uri="{FF2B5EF4-FFF2-40B4-BE49-F238E27FC236}">
                <a16:creationId xmlns:a16="http://schemas.microsoft.com/office/drawing/2014/main" id="{DF18BB7B-0452-4993-BD29-A65077BB8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71" y="5099589"/>
            <a:ext cx="2411604" cy="1356527"/>
          </a:xfrm>
          <a:prstGeom prst="rect">
            <a:avLst/>
          </a:prstGeom>
        </p:spPr>
      </p:pic>
      <p:pic>
        <p:nvPicPr>
          <p:cNvPr id="27" name="Obraz 26" descr="Obraz zawierający tekst, rozmyty, zamknąć&#10;&#10;Opis wygenerowany automatycznie">
            <a:extLst>
              <a:ext uri="{FF2B5EF4-FFF2-40B4-BE49-F238E27FC236}">
                <a16:creationId xmlns:a16="http://schemas.microsoft.com/office/drawing/2014/main" id="{56B501A2-9E85-4719-8F0B-8961190E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49" y="5167461"/>
            <a:ext cx="2099894" cy="1317313"/>
          </a:xfrm>
          <a:prstGeom prst="rect">
            <a:avLst/>
          </a:prstGeom>
        </p:spPr>
      </p:pic>
      <p:pic>
        <p:nvPicPr>
          <p:cNvPr id="23" name="Obraz 22">
            <a:hlinkClick r:id="rId8" action="ppaction://hlinksldjump"/>
            <a:extLst>
              <a:ext uri="{FF2B5EF4-FFF2-40B4-BE49-F238E27FC236}">
                <a16:creationId xmlns:a16="http://schemas.microsoft.com/office/drawing/2014/main" id="{38300149-3CC4-4E78-939C-68DCDDD22F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26" name="Obraz 25">
            <a:hlinkClick r:id="rId10" action="ppaction://hlinksldjump"/>
            <a:extLst>
              <a:ext uri="{FF2B5EF4-FFF2-40B4-BE49-F238E27FC236}">
                <a16:creationId xmlns:a16="http://schemas.microsoft.com/office/drawing/2014/main" id="{394DDFFC-9746-4B65-A69D-B43C20F5D0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40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86" cy="658166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9105F36-DC1F-4B2C-95C3-864A9AA3F887}"/>
              </a:ext>
            </a:extLst>
          </p:cNvPr>
          <p:cNvSpPr txBox="1"/>
          <p:nvPr/>
        </p:nvSpPr>
        <p:spPr>
          <a:xfrm>
            <a:off x="1580614" y="106736"/>
            <a:ext cx="6109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 z naszymi spotkaniami?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E5BC2A8-37F5-4472-8373-8D7574243496}"/>
              </a:ext>
            </a:extLst>
          </p:cNvPr>
          <p:cNvSpPr txBox="1"/>
          <p:nvPr/>
        </p:nvSpPr>
        <p:spPr>
          <a:xfrm>
            <a:off x="177502" y="5649266"/>
            <a:ext cx="6109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Skype, Zoom, Google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EDCDCD48-A0B8-4ABB-A553-80C684E39EEB}"/>
              </a:ext>
            </a:extLst>
          </p:cNvPr>
          <p:cNvCxnSpPr>
            <a:cxnSpLocks/>
          </p:cNvCxnSpPr>
          <p:nvPr/>
        </p:nvCxnSpPr>
        <p:spPr>
          <a:xfrm flipH="1" flipV="1">
            <a:off x="1376624" y="3697152"/>
            <a:ext cx="548056" cy="21003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767E68E9-BB47-465C-8A5A-84AB35B513AE}"/>
              </a:ext>
            </a:extLst>
          </p:cNvPr>
          <p:cNvCxnSpPr>
            <a:cxnSpLocks/>
          </p:cNvCxnSpPr>
          <p:nvPr/>
        </p:nvCxnSpPr>
        <p:spPr>
          <a:xfrm flipV="1">
            <a:off x="2960586" y="3529254"/>
            <a:ext cx="1400399" cy="22682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F13A6997-7960-4CA6-AE57-D800673DACFC}"/>
              </a:ext>
            </a:extLst>
          </p:cNvPr>
          <p:cNvCxnSpPr>
            <a:cxnSpLocks/>
          </p:cNvCxnSpPr>
          <p:nvPr/>
        </p:nvCxnSpPr>
        <p:spPr>
          <a:xfrm flipV="1">
            <a:off x="4259257" y="4213092"/>
            <a:ext cx="2027643" cy="1546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Obraz 21" descr="Obraz zawierający tekst, osoba, ściana, wewnątrz&#10;&#10;Opis wygenerowany automatycznie">
            <a:extLst>
              <a:ext uri="{FF2B5EF4-FFF2-40B4-BE49-F238E27FC236}">
                <a16:creationId xmlns:a16="http://schemas.microsoft.com/office/drawing/2014/main" id="{15AA6625-FFCC-4C57-9A6C-7081A8227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4" y="625005"/>
            <a:ext cx="3359671" cy="2904249"/>
          </a:xfrm>
          <a:prstGeom prst="rect">
            <a:avLst/>
          </a:prstGeom>
        </p:spPr>
      </p:pic>
      <p:pic>
        <p:nvPicPr>
          <p:cNvPr id="25" name="Obraz 24" descr="Obraz zawierający tekst, osoba, wewnątrz, mężczyzna&#10;&#10;Opis wygenerowany automatycznie">
            <a:extLst>
              <a:ext uri="{FF2B5EF4-FFF2-40B4-BE49-F238E27FC236}">
                <a16:creationId xmlns:a16="http://schemas.microsoft.com/office/drawing/2014/main" id="{DF18BB7B-0452-4993-BD29-A65077BB8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97" y="692766"/>
            <a:ext cx="4600003" cy="2587501"/>
          </a:xfrm>
          <a:prstGeom prst="rect">
            <a:avLst/>
          </a:prstGeom>
        </p:spPr>
      </p:pic>
      <p:pic>
        <p:nvPicPr>
          <p:cNvPr id="27" name="Obraz 26" descr="Obraz zawierający tekst, rozmyty, zamknąć&#10;&#10;Opis wygenerowany automatycznie">
            <a:extLst>
              <a:ext uri="{FF2B5EF4-FFF2-40B4-BE49-F238E27FC236}">
                <a16:creationId xmlns:a16="http://schemas.microsoft.com/office/drawing/2014/main" id="{56B501A2-9E85-4719-8F0B-8961190E7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60" y="2871901"/>
            <a:ext cx="5257291" cy="3298023"/>
          </a:xfrm>
          <a:prstGeom prst="rect">
            <a:avLst/>
          </a:prstGeom>
        </p:spPr>
      </p:pic>
      <p:pic>
        <p:nvPicPr>
          <p:cNvPr id="17" name="Obraz 16">
            <a:hlinkClick r:id="rId7" action="ppaction://hlinksldjump"/>
            <a:extLst>
              <a:ext uri="{FF2B5EF4-FFF2-40B4-BE49-F238E27FC236}">
                <a16:creationId xmlns:a16="http://schemas.microsoft.com/office/drawing/2014/main" id="{14B4AC70-84C8-4074-8B7F-202CCE87D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20" name="Obraz 19">
            <a:hlinkClick r:id="rId9" action="ppaction://hlinksldjump"/>
            <a:extLst>
              <a:ext uri="{FF2B5EF4-FFF2-40B4-BE49-F238E27FC236}">
                <a16:creationId xmlns:a16="http://schemas.microsoft.com/office/drawing/2014/main" id="{642D3843-70D8-43CF-8B20-FC1FFEAE7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27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22" y="0"/>
            <a:ext cx="8218898" cy="658166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D21D67B-7B79-4616-B785-90DB4DC597CB}"/>
              </a:ext>
            </a:extLst>
          </p:cNvPr>
          <p:cNvSpPr txBox="1"/>
          <p:nvPr/>
        </p:nvSpPr>
        <p:spPr>
          <a:xfrm>
            <a:off x="2515062" y="1183493"/>
            <a:ext cx="754888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Jamboard</a:t>
            </a:r>
            <a:r>
              <a:rPr lang="pl-PL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i Miro 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to wirtualne tablice, na których mogą pracować wszystkie osoby posiadające link do tablicy i mające uprawnienia do ich edycji. </a:t>
            </a: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To narzędzie świetnie sprawdzi się do pracy grupowej. </a:t>
            </a: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Uczniowie mogą stać się twórcami treści, które znajdą się na wspólnej tablicy. Sami mogą  je zamieszczać i edytować.</a:t>
            </a: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Idealnie sprawdza się do pracy metodą burzy mózgów i wymieniania się pomysłami. daje możliwość pisania i rysowania, wstawiania notatek </a:t>
            </a:r>
            <a:b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na kolorowych kartkach, wstawiania grafiki na tablicę.</a:t>
            </a:r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55A03A9-E193-4707-81D8-EF4ED58338CA}"/>
              </a:ext>
            </a:extLst>
          </p:cNvPr>
          <p:cNvSpPr txBox="1"/>
          <p:nvPr/>
        </p:nvSpPr>
        <p:spPr>
          <a:xfrm>
            <a:off x="2117422" y="273621"/>
            <a:ext cx="8218898" cy="468000"/>
          </a:xfrm>
          <a:prstGeom prst="rect">
            <a:avLst/>
          </a:prstGeom>
          <a:solidFill>
            <a:schemeClr val="accent2">
              <a:lumMod val="110000"/>
              <a:satMod val="105000"/>
              <a:tint val="67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czy tablica też może być wirtualna???</a:t>
            </a:r>
          </a:p>
          <a:p>
            <a:r>
              <a:rPr lang="pl-PL" sz="2400" dirty="0">
                <a:solidFill>
                  <a:schemeClr val="bg1"/>
                </a:solidFill>
                <a:latin typeface="Comic Sans MS" panose="030F0702030302020204" pitchFamily="66" charset="0"/>
                <a:ea typeface="Arial Unicode MS" panose="020B0604020202020204" pitchFamily="34" charset="-128"/>
              </a:rPr>
              <a:t>				</a:t>
            </a:r>
            <a:endParaRPr lang="pl-PL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D293F7-8F2A-4174-8F0D-E491165EF428}"/>
              </a:ext>
            </a:extLst>
          </p:cNvPr>
          <p:cNvSpPr txBox="1"/>
          <p:nvPr/>
        </p:nvSpPr>
        <p:spPr>
          <a:xfrm>
            <a:off x="2117422" y="869934"/>
            <a:ext cx="821889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Comic Sans MS" panose="030F0702030302020204" pitchFamily="66" charset="0"/>
                <a:ea typeface="Arial Unicode MS" panose="020B0604020202020204" pitchFamily="34" charset="-128"/>
              </a:rPr>
              <a:t>						OCZYWIŚCIE!</a:t>
            </a:r>
            <a:endParaRPr lang="pl-PL" sz="20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2732858-D5E9-45A5-B886-30006272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76" y="4874973"/>
            <a:ext cx="2574858" cy="313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9B5F77AA-2D3F-4BD3-89A8-EB602537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34" y="4847880"/>
            <a:ext cx="2574858" cy="1599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908DFE5-E3EC-4D45-8559-A6358F65B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21" y="4809817"/>
            <a:ext cx="2911550" cy="1570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Obraz 15">
            <a:hlinkClick r:id="rId7" action="ppaction://hlinksldjump"/>
            <a:extLst>
              <a:ext uri="{FF2B5EF4-FFF2-40B4-BE49-F238E27FC236}">
                <a16:creationId xmlns:a16="http://schemas.microsoft.com/office/drawing/2014/main" id="{4C86CD7E-99BE-4CBB-87C1-E7B38F058B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7" name="Obraz 16">
            <a:hlinkClick r:id="rId9" action="ppaction://hlinksldjump"/>
            <a:extLst>
              <a:ext uri="{FF2B5EF4-FFF2-40B4-BE49-F238E27FC236}">
                <a16:creationId xmlns:a16="http://schemas.microsoft.com/office/drawing/2014/main" id="{8CBC70BE-2860-4492-87EE-7221D443B2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85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22" y="0"/>
            <a:ext cx="8218898" cy="658166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D21D67B-7B79-4616-B785-90DB4DC597CB}"/>
              </a:ext>
            </a:extLst>
          </p:cNvPr>
          <p:cNvSpPr txBox="1"/>
          <p:nvPr/>
        </p:nvSpPr>
        <p:spPr>
          <a:xfrm>
            <a:off x="2515062" y="1183493"/>
            <a:ext cx="754888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Jamboard</a:t>
            </a:r>
            <a:r>
              <a:rPr lang="pl-PL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i Miro 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to wirtualne tablice, na których mogą pracować wszystkie osoby posiadające link do tablicy i mające uprawnienia do ich edycji. </a:t>
            </a: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To narzędzie świetnie sprawdzi się do pracy grupowej. </a:t>
            </a: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Uczniowie mogą stać się twórcami treści, które znajdą się na wspólnej tablicy. Sami mogą  je zamieszczać i edytować.</a:t>
            </a: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Idealnie sprawdza się do pracy metodą burzy mózgów i wymieniania się pomysłami. daje możliwość pisania i rysowania, wstawiania notatek </a:t>
            </a:r>
            <a:b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na kolorowych kartkach, wstawiania grafiki na tablicę.</a:t>
            </a:r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55A03A9-E193-4707-81D8-EF4ED58338CA}"/>
              </a:ext>
            </a:extLst>
          </p:cNvPr>
          <p:cNvSpPr txBox="1"/>
          <p:nvPr/>
        </p:nvSpPr>
        <p:spPr>
          <a:xfrm>
            <a:off x="2117422" y="273621"/>
            <a:ext cx="8218898" cy="468000"/>
          </a:xfrm>
          <a:prstGeom prst="rect">
            <a:avLst/>
          </a:prstGeom>
          <a:solidFill>
            <a:schemeClr val="accent2">
              <a:lumMod val="110000"/>
              <a:satMod val="105000"/>
              <a:tint val="67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czy tablica też może być wirtualna???</a:t>
            </a:r>
          </a:p>
          <a:p>
            <a:r>
              <a:rPr lang="pl-PL" sz="2400" dirty="0">
                <a:solidFill>
                  <a:schemeClr val="bg1"/>
                </a:solidFill>
                <a:latin typeface="Comic Sans MS" panose="030F0702030302020204" pitchFamily="66" charset="0"/>
                <a:ea typeface="Arial Unicode MS" panose="020B0604020202020204" pitchFamily="34" charset="-128"/>
              </a:rPr>
              <a:t>				</a:t>
            </a:r>
            <a:endParaRPr lang="pl-PL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D293F7-8F2A-4174-8F0D-E491165EF428}"/>
              </a:ext>
            </a:extLst>
          </p:cNvPr>
          <p:cNvSpPr txBox="1"/>
          <p:nvPr/>
        </p:nvSpPr>
        <p:spPr>
          <a:xfrm>
            <a:off x="2117422" y="869934"/>
            <a:ext cx="821889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Comic Sans MS" panose="030F0702030302020204" pitchFamily="66" charset="0"/>
                <a:ea typeface="Arial Unicode MS" panose="020B0604020202020204" pitchFamily="34" charset="-128"/>
              </a:rPr>
              <a:t>						OCZYWIŚCIE!</a:t>
            </a:r>
            <a:endParaRPr lang="pl-PL" sz="2000" dirty="0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9B5F77AA-2D3F-4BD3-89A8-EB602537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34" y="4847880"/>
            <a:ext cx="2574858" cy="1599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908DFE5-E3EC-4D45-8559-A6358F65B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21" y="4809817"/>
            <a:ext cx="2911550" cy="1570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2732858-D5E9-45A5-B886-30006272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997" y="914589"/>
            <a:ext cx="6504941" cy="792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Obraz 15">
            <a:hlinkClick r:id="rId7" action="ppaction://hlinksldjump"/>
            <a:extLst>
              <a:ext uri="{FF2B5EF4-FFF2-40B4-BE49-F238E27FC236}">
                <a16:creationId xmlns:a16="http://schemas.microsoft.com/office/drawing/2014/main" id="{952D9D04-8F19-4B45-8F39-D3C477912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7" name="Obraz 16">
            <a:hlinkClick r:id="rId9" action="ppaction://hlinksldjump"/>
            <a:extLst>
              <a:ext uri="{FF2B5EF4-FFF2-40B4-BE49-F238E27FC236}">
                <a16:creationId xmlns:a16="http://schemas.microsoft.com/office/drawing/2014/main" id="{72869CCD-2073-4302-A04C-3AF35FEB89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58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22" y="0"/>
            <a:ext cx="8218898" cy="658166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D21D67B-7B79-4616-B785-90DB4DC597CB}"/>
              </a:ext>
            </a:extLst>
          </p:cNvPr>
          <p:cNvSpPr txBox="1"/>
          <p:nvPr/>
        </p:nvSpPr>
        <p:spPr>
          <a:xfrm>
            <a:off x="2515062" y="1183493"/>
            <a:ext cx="754888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Jamboard</a:t>
            </a:r>
            <a:r>
              <a:rPr lang="pl-PL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i Miro 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to wirtualne tablice, na których mogą pracować wszystkie osoby posiadające link do tablicy i mające uprawnienia do ich edycji. </a:t>
            </a: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To narzędzie świetnie sprawdzi się do pracy grupowej. </a:t>
            </a: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Uczniowie mogą stać się twórcami treści, które znajdą się na wspólnej tablicy. Sami mogą  je zamieszczać i edytować.</a:t>
            </a: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Idealnie sprawdza się do pracy metodą burzy mózgów i wymieniania się pomysłami. daje możliwość pisania i rysowania, wstawiania notatek </a:t>
            </a:r>
            <a:b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na kolorowych kartkach, wstawiania grafiki na tablicę.</a:t>
            </a:r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55A03A9-E193-4707-81D8-EF4ED58338CA}"/>
              </a:ext>
            </a:extLst>
          </p:cNvPr>
          <p:cNvSpPr txBox="1"/>
          <p:nvPr/>
        </p:nvSpPr>
        <p:spPr>
          <a:xfrm>
            <a:off x="2117422" y="273621"/>
            <a:ext cx="8218898" cy="468000"/>
          </a:xfrm>
          <a:prstGeom prst="rect">
            <a:avLst/>
          </a:prstGeom>
          <a:solidFill>
            <a:schemeClr val="accent2">
              <a:lumMod val="110000"/>
              <a:satMod val="105000"/>
              <a:tint val="67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czy tablica też może być wirtualna???</a:t>
            </a:r>
          </a:p>
          <a:p>
            <a:r>
              <a:rPr lang="pl-PL" sz="2400" dirty="0">
                <a:solidFill>
                  <a:schemeClr val="bg1"/>
                </a:solidFill>
                <a:latin typeface="Comic Sans MS" panose="030F0702030302020204" pitchFamily="66" charset="0"/>
                <a:ea typeface="Arial Unicode MS" panose="020B0604020202020204" pitchFamily="34" charset="-128"/>
              </a:rPr>
              <a:t>				</a:t>
            </a:r>
            <a:endParaRPr lang="pl-PL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D293F7-8F2A-4174-8F0D-E491165EF428}"/>
              </a:ext>
            </a:extLst>
          </p:cNvPr>
          <p:cNvSpPr txBox="1"/>
          <p:nvPr/>
        </p:nvSpPr>
        <p:spPr>
          <a:xfrm>
            <a:off x="2117422" y="869934"/>
            <a:ext cx="821889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Comic Sans MS" panose="030F0702030302020204" pitchFamily="66" charset="0"/>
                <a:ea typeface="Arial Unicode MS" panose="020B0604020202020204" pitchFamily="34" charset="-128"/>
              </a:rPr>
              <a:t>						OCZYWIŚCIE!</a:t>
            </a:r>
            <a:endParaRPr lang="pl-PL" sz="20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2732858-D5E9-45A5-B886-30006272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76" y="4874973"/>
            <a:ext cx="2574858" cy="313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908DFE5-E3EC-4D45-8559-A6358F65B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21" y="4809817"/>
            <a:ext cx="2911550" cy="1570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9B5F77AA-2D3F-4BD3-89A8-EB602537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41" y="1652514"/>
            <a:ext cx="6264060" cy="3890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Obraz 15">
            <a:hlinkClick r:id="rId7" action="ppaction://hlinksldjump"/>
            <a:extLst>
              <a:ext uri="{FF2B5EF4-FFF2-40B4-BE49-F238E27FC236}">
                <a16:creationId xmlns:a16="http://schemas.microsoft.com/office/drawing/2014/main" id="{B0746A6F-18B8-4A4A-B3C3-41E076AAB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7" name="Obraz 16">
            <a:hlinkClick r:id="rId9" action="ppaction://hlinksldjump"/>
            <a:extLst>
              <a:ext uri="{FF2B5EF4-FFF2-40B4-BE49-F238E27FC236}">
                <a16:creationId xmlns:a16="http://schemas.microsoft.com/office/drawing/2014/main" id="{CD3061DD-054E-42B2-95F7-CA02B6F469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32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22" y="0"/>
            <a:ext cx="8218898" cy="658166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D21D67B-7B79-4616-B785-90DB4DC597CB}"/>
              </a:ext>
            </a:extLst>
          </p:cNvPr>
          <p:cNvSpPr txBox="1"/>
          <p:nvPr/>
        </p:nvSpPr>
        <p:spPr>
          <a:xfrm>
            <a:off x="2515062" y="1183493"/>
            <a:ext cx="754888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Jamboard</a:t>
            </a:r>
            <a:r>
              <a:rPr lang="pl-PL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i Miro 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to wirtualne tablice, na których mogą pracować wszystkie osoby posiadające link do tablicy i mające uprawnienia do ich edycji. </a:t>
            </a: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To narzędzie świetnie sprawdzi się do pracy grupowej. </a:t>
            </a: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Uczniowie mogą stać się twórcami treści, które znajdą się na wspólnej tablicy. Sami mogą  je zamieszczać i edytować.</a:t>
            </a:r>
          </a:p>
          <a:p>
            <a:pPr algn="just"/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Idealnie sprawdza się do pracy metodą burzy mózgów i wymieniania się pomysłami. daje możliwość pisania i rysowania, wstawiania notatek </a:t>
            </a:r>
            <a:b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na kolorowych kartkach, wstawiania grafiki na tablicę.</a:t>
            </a:r>
            <a:endParaRPr lang="pl-PL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55A03A9-E193-4707-81D8-EF4ED58338CA}"/>
              </a:ext>
            </a:extLst>
          </p:cNvPr>
          <p:cNvSpPr txBox="1"/>
          <p:nvPr/>
        </p:nvSpPr>
        <p:spPr>
          <a:xfrm>
            <a:off x="2117422" y="273621"/>
            <a:ext cx="8218898" cy="468000"/>
          </a:xfrm>
          <a:prstGeom prst="rect">
            <a:avLst/>
          </a:prstGeom>
          <a:solidFill>
            <a:schemeClr val="accent2">
              <a:lumMod val="110000"/>
              <a:satMod val="105000"/>
              <a:tint val="67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czy tablica też może być wirtualna???</a:t>
            </a:r>
          </a:p>
          <a:p>
            <a:r>
              <a:rPr lang="pl-PL" sz="2400" dirty="0">
                <a:solidFill>
                  <a:schemeClr val="bg1"/>
                </a:solidFill>
                <a:latin typeface="Comic Sans MS" panose="030F0702030302020204" pitchFamily="66" charset="0"/>
                <a:ea typeface="Arial Unicode MS" panose="020B0604020202020204" pitchFamily="34" charset="-128"/>
              </a:rPr>
              <a:t>				</a:t>
            </a:r>
            <a:endParaRPr lang="pl-PL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D293F7-8F2A-4174-8F0D-E491165EF428}"/>
              </a:ext>
            </a:extLst>
          </p:cNvPr>
          <p:cNvSpPr txBox="1"/>
          <p:nvPr/>
        </p:nvSpPr>
        <p:spPr>
          <a:xfrm>
            <a:off x="2117422" y="869934"/>
            <a:ext cx="821889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Comic Sans MS" panose="030F0702030302020204" pitchFamily="66" charset="0"/>
                <a:ea typeface="Arial Unicode MS" panose="020B0604020202020204" pitchFamily="34" charset="-128"/>
              </a:rPr>
              <a:t>						OCZYWIŚCIE!</a:t>
            </a:r>
            <a:endParaRPr lang="pl-PL" sz="20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2732858-D5E9-45A5-B886-30006272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76" y="4874973"/>
            <a:ext cx="2574858" cy="313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9B5F77AA-2D3F-4BD3-89A8-EB602537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34" y="4847880"/>
            <a:ext cx="2574858" cy="1599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908DFE5-E3EC-4D45-8559-A6358F65B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23" y="1398357"/>
            <a:ext cx="8103495" cy="4369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Obraz 15">
            <a:hlinkClick r:id="rId7" action="ppaction://hlinksldjump"/>
            <a:extLst>
              <a:ext uri="{FF2B5EF4-FFF2-40B4-BE49-F238E27FC236}">
                <a16:creationId xmlns:a16="http://schemas.microsoft.com/office/drawing/2014/main" id="{5B3BD514-0B9B-4ABA-A01F-0DA44D3F7C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7" name="Obraz 16">
            <a:hlinkClick r:id="rId9" action="ppaction://hlinksldjump"/>
            <a:extLst>
              <a:ext uri="{FF2B5EF4-FFF2-40B4-BE49-F238E27FC236}">
                <a16:creationId xmlns:a16="http://schemas.microsoft.com/office/drawing/2014/main" id="{4B76233D-7491-47D8-BD41-989AA86F6D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23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42" y="0"/>
            <a:ext cx="8218898" cy="658166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1BC6E3B-7881-48A3-9504-0C8E0FCF4486}"/>
              </a:ext>
            </a:extLst>
          </p:cNvPr>
          <p:cNvSpPr txBox="1"/>
          <p:nvPr/>
        </p:nvSpPr>
        <p:spPr>
          <a:xfrm>
            <a:off x="3204839" y="426128"/>
            <a:ext cx="639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endParaRPr lang="pl-PL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CB58750-73D5-4F23-A647-D5EF645819D2}"/>
              </a:ext>
            </a:extLst>
          </p:cNvPr>
          <p:cNvSpPr txBox="1"/>
          <p:nvPr/>
        </p:nvSpPr>
        <p:spPr>
          <a:xfrm>
            <a:off x="3342443" y="1177967"/>
            <a:ext cx="6116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pl-PL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r>
              <a:rPr lang="pl-PL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intuicyjne narzędzie, ułatwiające obsługiwanie projektów, zwiększające efektywność nauki </a:t>
            </a:r>
            <a:br>
              <a:rPr lang="pl-PL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motywujące uczniów do bieżącej komunikacji.</a:t>
            </a:r>
            <a:endParaRPr lang="pl-P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8E15AE0-BDC2-4D32-8CD5-5B4BF78B59F6}"/>
              </a:ext>
            </a:extLst>
          </p:cNvPr>
          <p:cNvSpPr txBox="1"/>
          <p:nvPr/>
        </p:nvSpPr>
        <p:spPr>
          <a:xfrm>
            <a:off x="4745114" y="2428510"/>
            <a:ext cx="61167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największych zalet w Google </a:t>
            </a:r>
            <a:r>
              <a:rPr lang="pl-PL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endParaRPr lang="pl-PL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b="1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7EB2E72-561F-4D86-B81B-1063F84E2932}"/>
              </a:ext>
            </a:extLst>
          </p:cNvPr>
          <p:cNvSpPr txBox="1"/>
          <p:nvPr/>
        </p:nvSpPr>
        <p:spPr>
          <a:xfrm>
            <a:off x="5761607" y="2950915"/>
            <a:ext cx="6116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1. Dostęp do informacji zawsze i wszędzie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5E799CF-0C12-43EE-AD22-543439A2775B}"/>
              </a:ext>
            </a:extLst>
          </p:cNvPr>
          <p:cNvSpPr txBox="1"/>
          <p:nvPr/>
        </p:nvSpPr>
        <p:spPr>
          <a:xfrm>
            <a:off x="5761607" y="3259038"/>
            <a:ext cx="6116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2. Zarządzanie wieloma zajęciami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522C68F-9FDE-4FC1-A92C-40A2C1837CF1}"/>
              </a:ext>
            </a:extLst>
          </p:cNvPr>
          <p:cNvSpPr txBox="1"/>
          <p:nvPr/>
        </p:nvSpPr>
        <p:spPr>
          <a:xfrm>
            <a:off x="5761607" y="3542306"/>
            <a:ext cx="6116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3. Rozbudowany materiał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99EC2AFC-B8F4-45D8-83D9-E8EB6CDD5014}"/>
              </a:ext>
            </a:extLst>
          </p:cNvPr>
          <p:cNvSpPr txBox="1"/>
          <p:nvPr/>
        </p:nvSpPr>
        <p:spPr>
          <a:xfrm>
            <a:off x="5761607" y="3829516"/>
            <a:ext cx="6116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4. Tworzenie dyskusji podczas zajęć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A895C71-98BD-46FD-84DB-A26DA09B54F1}"/>
              </a:ext>
            </a:extLst>
          </p:cNvPr>
          <p:cNvSpPr txBox="1"/>
          <p:nvPr/>
        </p:nvSpPr>
        <p:spPr>
          <a:xfrm>
            <a:off x="5781927" y="4152348"/>
            <a:ext cx="6116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5. Łatwe ocenianie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171AA84-CFCB-4C27-BBDA-8A5C7B5EC1C0}"/>
              </a:ext>
            </a:extLst>
          </p:cNvPr>
          <p:cNvSpPr txBox="1"/>
          <p:nvPr/>
        </p:nvSpPr>
        <p:spPr>
          <a:xfrm>
            <a:off x="5781927" y="4460471"/>
            <a:ext cx="3348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6. Organizacja uczniów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053B8A8-03CC-48A9-803F-E40D1B5EF1A5}"/>
              </a:ext>
            </a:extLst>
          </p:cNvPr>
          <p:cNvSpPr txBox="1"/>
          <p:nvPr/>
        </p:nvSpPr>
        <p:spPr>
          <a:xfrm>
            <a:off x="5781927" y="4743739"/>
            <a:ext cx="6116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7. Komunikacja z opiekunami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245BDD14-726C-4B3D-9DBE-2CBFD2E888F7}"/>
              </a:ext>
            </a:extLst>
          </p:cNvPr>
          <p:cNvSpPr txBox="1"/>
          <p:nvPr/>
        </p:nvSpPr>
        <p:spPr>
          <a:xfrm>
            <a:off x="5802247" y="5025266"/>
            <a:ext cx="6116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000000"/>
                </a:solidFill>
                <a:latin typeface="open Sans" panose="020B0606030504020204" pitchFamily="34" charset="0"/>
              </a:rPr>
              <a:t>8</a:t>
            </a:r>
            <a:r>
              <a:rPr lang="pl-PL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Dobra organizacja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41BDCBF7-92C8-4581-A19F-08BB232A1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4" y="2979012"/>
            <a:ext cx="5294744" cy="23466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Obraz 19">
            <a:hlinkClick r:id="rId5" action="ppaction://hlinksldjump"/>
            <a:extLst>
              <a:ext uri="{FF2B5EF4-FFF2-40B4-BE49-F238E27FC236}">
                <a16:creationId xmlns:a16="http://schemas.microsoft.com/office/drawing/2014/main" id="{DF6041CE-93FF-417C-B56C-4855886E7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22" name="Obraz 21">
            <a:hlinkClick r:id="rId7" action="ppaction://hlinksldjump"/>
            <a:extLst>
              <a:ext uri="{FF2B5EF4-FFF2-40B4-BE49-F238E27FC236}">
                <a16:creationId xmlns:a16="http://schemas.microsoft.com/office/drawing/2014/main" id="{F6CA5872-5BF2-4BF4-A1CF-5806F8D561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2C8FEC8-6387-414A-95DE-49BF7ADB7602}"/>
              </a:ext>
            </a:extLst>
          </p:cNvPr>
          <p:cNvSpPr txBox="1"/>
          <p:nvPr/>
        </p:nvSpPr>
        <p:spPr>
          <a:xfrm>
            <a:off x="4868741" y="95264"/>
            <a:ext cx="2454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CO PO SZKOLE?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49A01EF4-8358-49F8-9C44-5E2425CEA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" b="7924"/>
          <a:stretch/>
        </p:blipFill>
        <p:spPr>
          <a:xfrm>
            <a:off x="0" y="495374"/>
            <a:ext cx="12192000" cy="6362626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A73C7785-FAC3-4502-82C9-5293F875C150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sp>
        <p:nvSpPr>
          <p:cNvPr id="12" name="pole tekstowe 11">
            <a:hlinkClick r:id="rId3" action="ppaction://hlinksldjump"/>
            <a:extLst>
              <a:ext uri="{FF2B5EF4-FFF2-40B4-BE49-F238E27FC236}">
                <a16:creationId xmlns:a16="http://schemas.microsoft.com/office/drawing/2014/main" id="{4D8E555E-7967-4F9B-861B-0A3136B5CDB5}"/>
              </a:ext>
            </a:extLst>
          </p:cNvPr>
          <p:cNvSpPr txBox="1"/>
          <p:nvPr/>
        </p:nvSpPr>
        <p:spPr>
          <a:xfrm>
            <a:off x="603682" y="887767"/>
            <a:ext cx="1606858" cy="195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3" name="pole tekstowe 12">
            <a:hlinkClick r:id="rId4" action="ppaction://hlinksldjump"/>
            <a:extLst>
              <a:ext uri="{FF2B5EF4-FFF2-40B4-BE49-F238E27FC236}">
                <a16:creationId xmlns:a16="http://schemas.microsoft.com/office/drawing/2014/main" id="{F1CDE674-E8F6-45A0-A455-B6A831D5A987}"/>
              </a:ext>
            </a:extLst>
          </p:cNvPr>
          <p:cNvSpPr txBox="1"/>
          <p:nvPr/>
        </p:nvSpPr>
        <p:spPr>
          <a:xfrm>
            <a:off x="355107" y="3429000"/>
            <a:ext cx="1953087" cy="175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4" name="pole tekstowe 13">
            <a:hlinkClick r:id="rId5" action="ppaction://hlinksldjump"/>
            <a:extLst>
              <a:ext uri="{FF2B5EF4-FFF2-40B4-BE49-F238E27FC236}">
                <a16:creationId xmlns:a16="http://schemas.microsoft.com/office/drawing/2014/main" id="{63B503A2-C958-4E7C-A3E2-A56722AB3558}"/>
              </a:ext>
            </a:extLst>
          </p:cNvPr>
          <p:cNvSpPr txBox="1"/>
          <p:nvPr/>
        </p:nvSpPr>
        <p:spPr>
          <a:xfrm>
            <a:off x="2902998" y="585926"/>
            <a:ext cx="1873188" cy="1606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5" name="pole tekstowe 14">
            <a:hlinkClick r:id="rId6" action="ppaction://hlinksldjump"/>
            <a:extLst>
              <a:ext uri="{FF2B5EF4-FFF2-40B4-BE49-F238E27FC236}">
                <a16:creationId xmlns:a16="http://schemas.microsoft.com/office/drawing/2014/main" id="{B1650226-14C0-4D82-92D6-4E798BCA173C}"/>
              </a:ext>
            </a:extLst>
          </p:cNvPr>
          <p:cNvSpPr txBox="1"/>
          <p:nvPr/>
        </p:nvSpPr>
        <p:spPr>
          <a:xfrm>
            <a:off x="2823099" y="2840854"/>
            <a:ext cx="1873188" cy="1824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6" name="pole tekstowe 15">
            <a:hlinkClick r:id="rId7" action="ppaction://hlinksldjump"/>
            <a:extLst>
              <a:ext uri="{FF2B5EF4-FFF2-40B4-BE49-F238E27FC236}">
                <a16:creationId xmlns:a16="http://schemas.microsoft.com/office/drawing/2014/main" id="{D2FBEA0B-DE2F-490B-A24F-2F863EDDA5A6}"/>
              </a:ext>
            </a:extLst>
          </p:cNvPr>
          <p:cNvSpPr txBox="1"/>
          <p:nvPr/>
        </p:nvSpPr>
        <p:spPr>
          <a:xfrm>
            <a:off x="2823099" y="5113538"/>
            <a:ext cx="2379216" cy="1468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8" name="pole tekstowe 17">
            <a:hlinkClick r:id="rId8" action="ppaction://hlinksldjump"/>
            <a:extLst>
              <a:ext uri="{FF2B5EF4-FFF2-40B4-BE49-F238E27FC236}">
                <a16:creationId xmlns:a16="http://schemas.microsoft.com/office/drawing/2014/main" id="{A5D632AD-8B9D-4EB1-976F-06CCBB45664A}"/>
              </a:ext>
            </a:extLst>
          </p:cNvPr>
          <p:cNvSpPr txBox="1"/>
          <p:nvPr/>
        </p:nvSpPr>
        <p:spPr>
          <a:xfrm>
            <a:off x="5024761" y="1544715"/>
            <a:ext cx="2391055" cy="2317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9" name="pole tekstowe 18">
            <a:hlinkClick r:id="rId8" action="ppaction://hlinksldjump"/>
            <a:extLst>
              <a:ext uri="{FF2B5EF4-FFF2-40B4-BE49-F238E27FC236}">
                <a16:creationId xmlns:a16="http://schemas.microsoft.com/office/drawing/2014/main" id="{BA548567-E92D-48F6-BD04-B88D7BD18774}"/>
              </a:ext>
            </a:extLst>
          </p:cNvPr>
          <p:cNvSpPr txBox="1"/>
          <p:nvPr/>
        </p:nvSpPr>
        <p:spPr>
          <a:xfrm>
            <a:off x="9809825" y="585926"/>
            <a:ext cx="2281561" cy="194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0" name="pole tekstowe 19">
            <a:hlinkClick r:id="rId9" action="ppaction://hlinksldjump"/>
            <a:extLst>
              <a:ext uri="{FF2B5EF4-FFF2-40B4-BE49-F238E27FC236}">
                <a16:creationId xmlns:a16="http://schemas.microsoft.com/office/drawing/2014/main" id="{DEA32C6B-86F7-41FA-A906-B3A4069F0719}"/>
              </a:ext>
            </a:extLst>
          </p:cNvPr>
          <p:cNvSpPr txBox="1"/>
          <p:nvPr/>
        </p:nvSpPr>
        <p:spPr>
          <a:xfrm>
            <a:off x="10164932" y="4456590"/>
            <a:ext cx="1926454" cy="190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9996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80" cy="658166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919262D-265E-491B-9DE0-7607AED0A707}"/>
              </a:ext>
            </a:extLst>
          </p:cNvPr>
          <p:cNvSpPr txBox="1"/>
          <p:nvPr/>
        </p:nvSpPr>
        <p:spPr>
          <a:xfrm>
            <a:off x="5840246" y="276332"/>
            <a:ext cx="6523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 komputerowa przeznaczona nawet dla 10 graczy.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0774E61-1D7C-4A17-A67F-B071DDB8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5" y="195308"/>
            <a:ext cx="5147733" cy="28956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1FDBF16-0F7D-4B7F-95CA-52AA0EDAE0B9}"/>
              </a:ext>
            </a:extLst>
          </p:cNvPr>
          <p:cNvSpPr txBox="1"/>
          <p:nvPr/>
        </p:nvSpPr>
        <p:spPr>
          <a:xfrm>
            <a:off x="5621263" y="1141274"/>
            <a:ext cx="60209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Gracze wcielają się w grupę kolorowych ludków, którzy są załogantami statku kosmicznego lub oszustami.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Celem gry jest zidentyfikowanie oszustów,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także stworzenie bezpiecznej maszyny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lotu. Kolorowe ludki muszą wykonać przydzielone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 zadania oraz naprawiać statek kosmiczny.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842F037-9823-4CF0-BDAF-263D1252C09D}"/>
              </a:ext>
            </a:extLst>
          </p:cNvPr>
          <p:cNvSpPr txBox="1"/>
          <p:nvPr/>
        </p:nvSpPr>
        <p:spPr>
          <a:xfrm>
            <a:off x="706376" y="3429000"/>
            <a:ext cx="57539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Jednak nie wszystko jest takie łatwe,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ponieważ w grupie znajduje się sabotażysta,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który bardzo przeszkadza pozostałym graczom.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Aby odnieść sukces należy współpracować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z pozostałymi graczami, a to mają ułatwić narady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oraz głosowania w trakcie gry. </a:t>
            </a:r>
          </a:p>
        </p:txBody>
      </p:sp>
      <p:pic>
        <p:nvPicPr>
          <p:cNvPr id="1026" name="Picture 2" descr="Among Us absolutnym hitem - Czwórka - polskieradio.pl">
            <a:extLst>
              <a:ext uri="{FF2B5EF4-FFF2-40B4-BE49-F238E27FC236}">
                <a16:creationId xmlns:a16="http://schemas.microsoft.com/office/drawing/2014/main" id="{C5D1AD26-1B52-4279-9639-4DCE618A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544" y="3962401"/>
            <a:ext cx="4522063" cy="248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A556E0E-8D00-48F7-8068-DDA50C789D84}"/>
              </a:ext>
            </a:extLst>
          </p:cNvPr>
          <p:cNvSpPr txBox="1"/>
          <p:nvPr/>
        </p:nvSpPr>
        <p:spPr>
          <a:xfrm>
            <a:off x="508188" y="5412578"/>
            <a:ext cx="6445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poprzez zabawę uczy pracy zespołowej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oraz komunikacji z drugim człowiekiem!</a:t>
            </a:r>
          </a:p>
        </p:txBody>
      </p:sp>
      <p:pic>
        <p:nvPicPr>
          <p:cNvPr id="17" name="Obraz 16">
            <a:hlinkClick r:id="rId6" action="ppaction://hlinksldjump"/>
            <a:extLst>
              <a:ext uri="{FF2B5EF4-FFF2-40B4-BE49-F238E27FC236}">
                <a16:creationId xmlns:a16="http://schemas.microsoft.com/office/drawing/2014/main" id="{FFFD4417-65F8-46B7-B067-4B6A9CE93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8" name="Obraz 17">
            <a:hlinkClick r:id="rId8" action="ppaction://hlinksldjump"/>
            <a:extLst>
              <a:ext uri="{FF2B5EF4-FFF2-40B4-BE49-F238E27FC236}">
                <a16:creationId xmlns:a16="http://schemas.microsoft.com/office/drawing/2014/main" id="{F6CA73E9-90D0-4C87-BF15-29A26770AA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21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6D47948-376A-41B5-BE0F-3266E8C5A9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" y="81577"/>
            <a:ext cx="11277599" cy="6651259"/>
          </a:xfrm>
          <a:prstGeom prst="rect">
            <a:avLst/>
          </a:prstGeom>
        </p:spPr>
      </p:pic>
      <p:pic>
        <p:nvPicPr>
          <p:cNvPr id="2" name="początek film">
            <a:hlinkClick r:id="" action="ppaction://media"/>
            <a:extLst>
              <a:ext uri="{FF2B5EF4-FFF2-40B4-BE49-F238E27FC236}">
                <a16:creationId xmlns:a16="http://schemas.microsoft.com/office/drawing/2014/main" id="{D8208923-17AD-42C4-9296-EBDEA4EC28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007" y="491067"/>
            <a:ext cx="10445985" cy="5875866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89A9076F-8023-4737-B3B6-23ACEE9BD4EB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5" name="Obraz 14">
            <a:hlinkClick r:id="rId7" action="ppaction://hlinksldjump"/>
            <a:extLst>
              <a:ext uri="{FF2B5EF4-FFF2-40B4-BE49-F238E27FC236}">
                <a16:creationId xmlns:a16="http://schemas.microsoft.com/office/drawing/2014/main" id="{6715357D-34D0-48C8-910B-9E2A342BE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6" name="Obraz 15">
            <a:hlinkClick r:id="rId9" action="ppaction://hlinksldjump"/>
            <a:extLst>
              <a:ext uri="{FF2B5EF4-FFF2-40B4-BE49-F238E27FC236}">
                <a16:creationId xmlns:a16="http://schemas.microsoft.com/office/drawing/2014/main" id="{8430403E-4096-467E-BC5C-9E3412B359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3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80" cy="658166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919262D-265E-491B-9DE0-7607AED0A707}"/>
              </a:ext>
            </a:extLst>
          </p:cNvPr>
          <p:cNvSpPr txBox="1"/>
          <p:nvPr/>
        </p:nvSpPr>
        <p:spPr>
          <a:xfrm>
            <a:off x="5840246" y="276332"/>
            <a:ext cx="6523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 komputerowa przeznaczona nawet dla 10 graczy.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1FDBF16-0F7D-4B7F-95CA-52AA0EDAE0B9}"/>
              </a:ext>
            </a:extLst>
          </p:cNvPr>
          <p:cNvSpPr txBox="1"/>
          <p:nvPr/>
        </p:nvSpPr>
        <p:spPr>
          <a:xfrm>
            <a:off x="5621263" y="1141274"/>
            <a:ext cx="60209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Gracze wcielają się w grupę kolorowych ludków, którzy są załogantami statku kosmicznego lub oszustami.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Celem gry jest zidentyfikowanie oszustów,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także stworzenie bezpiecznej maszyny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lotu. Kolorowe ludki muszą wykonać przydzielone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 zadania oraz naprawiać statek kosmiczny.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842F037-9823-4CF0-BDAF-263D1252C09D}"/>
              </a:ext>
            </a:extLst>
          </p:cNvPr>
          <p:cNvSpPr txBox="1"/>
          <p:nvPr/>
        </p:nvSpPr>
        <p:spPr>
          <a:xfrm>
            <a:off x="706376" y="3429000"/>
            <a:ext cx="57539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Jednak nie wszystko jest takie łatwe,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ponieważ w grupie znajduje się sabotażysta,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który bardzo przeszkadza pozostałym graczom.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Aby odnieść sukces należy współpracować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z pozostałymi graczami, a to mają ułatwić narady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oraz głosowania w trakcie gry. </a:t>
            </a:r>
          </a:p>
        </p:txBody>
      </p:sp>
      <p:pic>
        <p:nvPicPr>
          <p:cNvPr id="1026" name="Picture 2" descr="Among Us absolutnym hitem - Czwórka - polskieradio.pl">
            <a:extLst>
              <a:ext uri="{FF2B5EF4-FFF2-40B4-BE49-F238E27FC236}">
                <a16:creationId xmlns:a16="http://schemas.microsoft.com/office/drawing/2014/main" id="{C5D1AD26-1B52-4279-9639-4DCE618A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544" y="3962401"/>
            <a:ext cx="4522063" cy="248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A556E0E-8D00-48F7-8068-DDA50C789D84}"/>
              </a:ext>
            </a:extLst>
          </p:cNvPr>
          <p:cNvSpPr txBox="1"/>
          <p:nvPr/>
        </p:nvSpPr>
        <p:spPr>
          <a:xfrm>
            <a:off x="508188" y="5412578"/>
            <a:ext cx="6445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poprzez zabawę uczy pracy zespołowej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oraz komunikacji z drugim człowiekiem!</a:t>
            </a:r>
          </a:p>
        </p:txBody>
      </p:sp>
      <p:pic>
        <p:nvPicPr>
          <p:cNvPr id="17" name="Obraz 16">
            <a:hlinkClick r:id="rId5" action="ppaction://hlinksldjump"/>
            <a:extLst>
              <a:ext uri="{FF2B5EF4-FFF2-40B4-BE49-F238E27FC236}">
                <a16:creationId xmlns:a16="http://schemas.microsoft.com/office/drawing/2014/main" id="{FFFD4417-65F8-46B7-B067-4B6A9CE93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0774E61-1D7C-4A17-A67F-B071DDB85B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5" y="195308"/>
            <a:ext cx="9815854" cy="5521418"/>
          </a:xfrm>
          <a:prstGeom prst="rect">
            <a:avLst/>
          </a:prstGeom>
        </p:spPr>
      </p:pic>
      <p:pic>
        <p:nvPicPr>
          <p:cNvPr id="18" name="Obraz 17">
            <a:hlinkClick r:id="rId8" action="ppaction://hlinksldjump"/>
            <a:extLst>
              <a:ext uri="{FF2B5EF4-FFF2-40B4-BE49-F238E27FC236}">
                <a16:creationId xmlns:a16="http://schemas.microsoft.com/office/drawing/2014/main" id="{F6CA73E9-90D0-4C87-BF15-29A26770AA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7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pic>
        <p:nvPicPr>
          <p:cNvPr id="2052" name="Picture 4" descr="Minecraft Java Edition będzie wymagać konta Microsoftu - TELEPOLIS.PL">
            <a:extLst>
              <a:ext uri="{FF2B5EF4-FFF2-40B4-BE49-F238E27FC236}">
                <a16:creationId xmlns:a16="http://schemas.microsoft.com/office/drawing/2014/main" id="{E4BFFD1F-5A5F-460F-8FC7-21F772F0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74" y="1509136"/>
            <a:ext cx="6156870" cy="3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CA0E649-4278-4F54-BF0C-97FCE67AB96E}"/>
              </a:ext>
            </a:extLst>
          </p:cNvPr>
          <p:cNvSpPr txBox="1"/>
          <p:nvPr/>
        </p:nvSpPr>
        <p:spPr>
          <a:xfrm>
            <a:off x="3004067" y="234439"/>
            <a:ext cx="66848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Minecraft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survivalowa gra, której celem jest zdobywanie przeróżnych surowców, dbanie o własną postać, która zwiedza niesamowite światy, walczy z przeciwnikami których spotka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 drodze, ale przede wszystkim buduje na potęgę.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C562927-1099-4F08-BCE1-B64EB61C7EAA}"/>
              </a:ext>
            </a:extLst>
          </p:cNvPr>
          <p:cNvSpPr txBox="1"/>
          <p:nvPr/>
        </p:nvSpPr>
        <p:spPr>
          <a:xfrm>
            <a:off x="3268074" y="5179422"/>
            <a:ext cx="6231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Budowane są najmniejsze domki, pałace, a także zamki. Wszystko składa się z sześciennych bloków, więc jedynym ograniczeniem może być tylko wyobraźnia gracza.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Najwytrwalsi budują całe miasta na mapie.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Obraz 13">
            <a:hlinkClick r:id="rId5" action="ppaction://hlinksldjump"/>
            <a:extLst>
              <a:ext uri="{FF2B5EF4-FFF2-40B4-BE49-F238E27FC236}">
                <a16:creationId xmlns:a16="http://schemas.microsoft.com/office/drawing/2014/main" id="{B8FA062D-DAB6-48CE-A729-24257179D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5" name="Obraz 14">
            <a:hlinkClick r:id="rId7" action="ppaction://hlinksldjump"/>
            <a:extLst>
              <a:ext uri="{FF2B5EF4-FFF2-40B4-BE49-F238E27FC236}">
                <a16:creationId xmlns:a16="http://schemas.microsoft.com/office/drawing/2014/main" id="{15CD18BA-703B-40D7-945B-043F45D5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2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CA0E649-4278-4F54-BF0C-97FCE67AB96E}"/>
              </a:ext>
            </a:extLst>
          </p:cNvPr>
          <p:cNvSpPr txBox="1"/>
          <p:nvPr/>
        </p:nvSpPr>
        <p:spPr>
          <a:xfrm>
            <a:off x="3004067" y="234439"/>
            <a:ext cx="66848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Minecraft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survivalowa gra, której celem jest zdobywanie przeróżnych surowców, dbanie o własną postać, która zwiedza niesamowite światy, walczy z przeciwnikami których spotka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 drodze, ale przede wszystkim buduje na potęgę.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C562927-1099-4F08-BCE1-B64EB61C7EAA}"/>
              </a:ext>
            </a:extLst>
          </p:cNvPr>
          <p:cNvSpPr txBox="1"/>
          <p:nvPr/>
        </p:nvSpPr>
        <p:spPr>
          <a:xfrm>
            <a:off x="3268074" y="5179422"/>
            <a:ext cx="6231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Budowane są najmniejsze domki, pałace, a także zamki. Wszystko składa się z sześciennych bloków, więc jedynym ograniczeniem może być tylko wyobraźnia gracza.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Najwytrwalsi budują całe miasta na mapie.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Obraz 13">
            <a:hlinkClick r:id="rId4" action="ppaction://hlinksldjump"/>
            <a:extLst>
              <a:ext uri="{FF2B5EF4-FFF2-40B4-BE49-F238E27FC236}">
                <a16:creationId xmlns:a16="http://schemas.microsoft.com/office/drawing/2014/main" id="{B8FA062D-DAB6-48CE-A729-24257179D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2052" name="Picture 4" descr="Minecraft Java Edition będzie wymagać konta Microsoftu - TELEPOLIS.PL">
            <a:extLst>
              <a:ext uri="{FF2B5EF4-FFF2-40B4-BE49-F238E27FC236}">
                <a16:creationId xmlns:a16="http://schemas.microsoft.com/office/drawing/2014/main" id="{E4BFFD1F-5A5F-460F-8FC7-21F772F01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t="9728" r="18838"/>
          <a:stretch/>
        </p:blipFill>
        <p:spPr bwMode="auto">
          <a:xfrm>
            <a:off x="3268074" y="919300"/>
            <a:ext cx="5796416" cy="474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>
            <a:hlinkClick r:id="rId7" action="ppaction://hlinksldjump"/>
            <a:extLst>
              <a:ext uri="{FF2B5EF4-FFF2-40B4-BE49-F238E27FC236}">
                <a16:creationId xmlns:a16="http://schemas.microsoft.com/office/drawing/2014/main" id="{15CD18BA-703B-40D7-945B-043F45D5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63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82" y="-1709"/>
            <a:ext cx="8218898" cy="658166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919262D-265E-491B-9DE0-7607AED0A707}"/>
              </a:ext>
            </a:extLst>
          </p:cNvPr>
          <p:cNvSpPr txBox="1"/>
          <p:nvPr/>
        </p:nvSpPr>
        <p:spPr>
          <a:xfrm>
            <a:off x="7118855" y="1179728"/>
            <a:ext cx="448825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Roblox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system do tworzenia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oraz publikowania gier w społeczności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 wykorzystaniem prostych narzędzi.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 gry stworzone przez amatorów gier mogą grać dzieci z całego świata. Uczestnicy sami kształtują całą rozgrywkę dzięki tworzeniu przeróżnych przedmiotów oraz miejsc akcji.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Okazuje się, że gry odzwierciedlają wyobraźnię z dnia codziennego. Jedno dziecko daje pomysł, a kolejne dołącza do niego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wspólnie tworzą grę, zmieniają ją tak,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aby dostosować do oczekiwań każdego kolejnego uczestnika.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8" name="Picture 6" descr="Przewodnik rodzinny po grach Roblox | Sprawy internetowe">
            <a:extLst>
              <a:ext uri="{FF2B5EF4-FFF2-40B4-BE49-F238E27FC236}">
                <a16:creationId xmlns:a16="http://schemas.microsoft.com/office/drawing/2014/main" id="{81176F13-97FE-407C-BDDC-CA74028F8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0" y="887853"/>
            <a:ext cx="6226524" cy="480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>
            <a:hlinkClick r:id="rId5" action="ppaction://hlinksldjump"/>
            <a:extLst>
              <a:ext uri="{FF2B5EF4-FFF2-40B4-BE49-F238E27FC236}">
                <a16:creationId xmlns:a16="http://schemas.microsoft.com/office/drawing/2014/main" id="{14A38638-A657-4F12-8893-354457E6C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3" name="Obraz 12">
            <a:hlinkClick r:id="rId7" action="ppaction://hlinksldjump"/>
            <a:extLst>
              <a:ext uri="{FF2B5EF4-FFF2-40B4-BE49-F238E27FC236}">
                <a16:creationId xmlns:a16="http://schemas.microsoft.com/office/drawing/2014/main" id="{D9967A58-2A31-41F7-9083-EA77E587C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29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pic>
        <p:nvPicPr>
          <p:cNvPr id="4098" name="Picture 2" descr="Scribble It! on Steam">
            <a:extLst>
              <a:ext uri="{FF2B5EF4-FFF2-40B4-BE49-F238E27FC236}">
                <a16:creationId xmlns:a16="http://schemas.microsoft.com/office/drawing/2014/main" id="{21A1AC31-E97A-460A-8EBB-75F9BC596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65701"/>
            <a:ext cx="5521863" cy="3106048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cribble It! · AppID: 1088150 · SteamDB">
            <a:extLst>
              <a:ext uri="{FF2B5EF4-FFF2-40B4-BE49-F238E27FC236}">
                <a16:creationId xmlns:a16="http://schemas.microsoft.com/office/drawing/2014/main" id="{5338B500-5A6D-4D39-BBC6-EDAB8FAD7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1" y="2480199"/>
            <a:ext cx="5834709" cy="3282024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27AE5C9-91EE-4998-AED4-948479F225B4}"/>
              </a:ext>
            </a:extLst>
          </p:cNvPr>
          <p:cNvSpPr txBox="1"/>
          <p:nvPr/>
        </p:nvSpPr>
        <p:spPr>
          <a:xfrm>
            <a:off x="3077537" y="486251"/>
            <a:ext cx="651034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Scribble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It!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towarzyska gra, która jest cyfrową wersją dobrze znanej przez każdego klasycznej gry o nazwie kalambury. Gracz ma do wyboru, albo rysuje, albo zgaduje hasła.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Cała zabawa jest ograniczona czasowo, a wygrywa ten kto jest najszybszy i odgadnie jak najwięcej haseł.</a:t>
            </a:r>
          </a:p>
        </p:txBody>
      </p:sp>
      <p:pic>
        <p:nvPicPr>
          <p:cNvPr id="19" name="Obraz 18">
            <a:hlinkClick r:id="rId6" action="ppaction://hlinksldjump"/>
            <a:extLst>
              <a:ext uri="{FF2B5EF4-FFF2-40B4-BE49-F238E27FC236}">
                <a16:creationId xmlns:a16="http://schemas.microsoft.com/office/drawing/2014/main" id="{5A96F429-E49C-43A0-BF3B-58C8813D4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20" name="Obraz 19">
            <a:hlinkClick r:id="rId8" action="ppaction://hlinksldjump"/>
            <a:extLst>
              <a:ext uri="{FF2B5EF4-FFF2-40B4-BE49-F238E27FC236}">
                <a16:creationId xmlns:a16="http://schemas.microsoft.com/office/drawing/2014/main" id="{27971B72-F36B-41F0-B280-3EC145E4E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00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pic>
        <p:nvPicPr>
          <p:cNvPr id="12" name="Obraz 11">
            <a:hlinkClick r:id="rId4" action="ppaction://hlinksldjump"/>
            <a:extLst>
              <a:ext uri="{FF2B5EF4-FFF2-40B4-BE49-F238E27FC236}">
                <a16:creationId xmlns:a16="http://schemas.microsoft.com/office/drawing/2014/main" id="{C0C06CCF-0E07-4520-936F-557142BB6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3" name="Obraz 12">
            <a:hlinkClick r:id="rId6" action="ppaction://hlinksldjump"/>
            <a:extLst>
              <a:ext uri="{FF2B5EF4-FFF2-40B4-BE49-F238E27FC236}">
                <a16:creationId xmlns:a16="http://schemas.microsoft.com/office/drawing/2014/main" id="{002B0A0A-2005-488D-B7FE-9E41E8382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EB9CAFA-D324-4B8F-85CC-D00F56DDF264}"/>
              </a:ext>
            </a:extLst>
          </p:cNvPr>
          <p:cNvSpPr txBox="1"/>
          <p:nvPr/>
        </p:nvSpPr>
        <p:spPr>
          <a:xfrm>
            <a:off x="3349844" y="276332"/>
            <a:ext cx="61078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GARTIC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rewelacyjna i całkowicie darmowa gra, w której gracze rywalizują </a:t>
            </a:r>
            <a:b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ze sobą w odgadywaniu rysunków.</a:t>
            </a:r>
            <a:b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Gracze po kolei ilustrują najprzeróżniejsze losowo dobrane rzeczy. Każdy może mieć szansę spróbować swych sił na tablicy </a:t>
            </a:r>
            <a:b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tej </a:t>
            </a:r>
            <a:r>
              <a:rPr lang="pl-PL" sz="1600" b="0" i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darmowej grze wieloosobowej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base"/>
            <a: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publicznych pokojach czekają na uczestników liczni rywale, </a:t>
            </a:r>
            <a:b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ale można także założyć własny, prywatny pokój, do którego zaprasza się swoich kolegów i koleżanki. </a:t>
            </a:r>
          </a:p>
          <a:p>
            <a:endParaRPr lang="pl-PL" sz="1200" dirty="0"/>
          </a:p>
        </p:txBody>
      </p:sp>
      <p:pic>
        <p:nvPicPr>
          <p:cNvPr id="5" name="Obraz 4" descr="Obraz zawierający tekst, wewnątrz, osoba, ściana&#10;&#10;Opis wygenerowany automatycznie">
            <a:extLst>
              <a:ext uri="{FF2B5EF4-FFF2-40B4-BE49-F238E27FC236}">
                <a16:creationId xmlns:a16="http://schemas.microsoft.com/office/drawing/2014/main" id="{825B3284-C2E5-4F29-B6FC-906969111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29" y="4379949"/>
            <a:ext cx="1938992" cy="1938992"/>
          </a:xfrm>
          <a:prstGeom prst="rect">
            <a:avLst/>
          </a:prstGeom>
        </p:spPr>
      </p:pic>
      <p:pic>
        <p:nvPicPr>
          <p:cNvPr id="7" name="Obraz 6" descr="Obraz zawierający tekst, osoba, wewnątrz, sprzęt elektroniczny&#10;&#10;Opis wygenerowany automatycznie">
            <a:extLst>
              <a:ext uri="{FF2B5EF4-FFF2-40B4-BE49-F238E27FC236}">
                <a16:creationId xmlns:a16="http://schemas.microsoft.com/office/drawing/2014/main" id="{FCE273E3-023A-4A2A-9FAA-E1B3461EB1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56" y="3675355"/>
            <a:ext cx="2172160" cy="21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89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EB9CAFA-D324-4B8F-85CC-D00F56DDF264}"/>
              </a:ext>
            </a:extLst>
          </p:cNvPr>
          <p:cNvSpPr txBox="1"/>
          <p:nvPr/>
        </p:nvSpPr>
        <p:spPr>
          <a:xfrm>
            <a:off x="2750773" y="201187"/>
            <a:ext cx="61078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GARTIC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rewelacyjna i całkowicie darmowa gra, w której gracze rywalizują </a:t>
            </a:r>
            <a:b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ze sobą w odgadywaniu rysunków.</a:t>
            </a:r>
            <a:b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Gracze po kolei ilustrują najprzeróżniejsze losowo dobrane rzeczy. Każdy może mieć szansę spróbować swych sił na tablicy </a:t>
            </a:r>
            <a:b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tej </a:t>
            </a:r>
            <a:r>
              <a:rPr lang="pl-PL" sz="1600" b="0" i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darmowej grze wieloosobowej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base"/>
            <a: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publicznych pokojach czekają na uczestników liczni rywale, </a:t>
            </a:r>
            <a:b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ale można także założyć własny, prywatny pokój, do którego zaprasza się swoich kolegów i koleżanki. </a:t>
            </a:r>
          </a:p>
          <a:p>
            <a:endParaRPr lang="pl-PL" sz="1200" dirty="0"/>
          </a:p>
        </p:txBody>
      </p:sp>
      <p:pic>
        <p:nvPicPr>
          <p:cNvPr id="5" name="Obraz 4" descr="Obraz zawierający tekst, wewnątrz, osoba, ściana&#10;&#10;Opis wygenerowany automatycznie">
            <a:extLst>
              <a:ext uri="{FF2B5EF4-FFF2-40B4-BE49-F238E27FC236}">
                <a16:creationId xmlns:a16="http://schemas.microsoft.com/office/drawing/2014/main" id="{825B3284-C2E5-4F29-B6FC-906969111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28" y="826610"/>
            <a:ext cx="5492331" cy="5492331"/>
          </a:xfrm>
          <a:prstGeom prst="rect">
            <a:avLst/>
          </a:prstGeom>
        </p:spPr>
      </p:pic>
      <p:pic>
        <p:nvPicPr>
          <p:cNvPr id="7" name="Obraz 6" descr="Obraz zawierający tekst, osoba, wewnątrz, sprzęt elektroniczny&#10;&#10;Opis wygenerowany automatycznie">
            <a:extLst>
              <a:ext uri="{FF2B5EF4-FFF2-40B4-BE49-F238E27FC236}">
                <a16:creationId xmlns:a16="http://schemas.microsoft.com/office/drawing/2014/main" id="{FCE273E3-023A-4A2A-9FAA-E1B3461EB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5" y="355184"/>
            <a:ext cx="5492332" cy="5492332"/>
          </a:xfrm>
          <a:prstGeom prst="rect">
            <a:avLst/>
          </a:prstGeom>
        </p:spPr>
      </p:pic>
      <p:pic>
        <p:nvPicPr>
          <p:cNvPr id="12" name="Obraz 11">
            <a:hlinkClick r:id="rId6" action="ppaction://hlinksldjump"/>
            <a:extLst>
              <a:ext uri="{FF2B5EF4-FFF2-40B4-BE49-F238E27FC236}">
                <a16:creationId xmlns:a16="http://schemas.microsoft.com/office/drawing/2014/main" id="{C0C06CCF-0E07-4520-936F-557142BB66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3" name="Obraz 12">
            <a:hlinkClick r:id="rId8" action="ppaction://hlinksldjump"/>
            <a:extLst>
              <a:ext uri="{FF2B5EF4-FFF2-40B4-BE49-F238E27FC236}">
                <a16:creationId xmlns:a16="http://schemas.microsoft.com/office/drawing/2014/main" id="{002B0A0A-2005-488D-B7FE-9E41E83824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53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8854E3D-8FE2-4903-A18A-897857580FC4}"/>
              </a:ext>
            </a:extLst>
          </p:cNvPr>
          <p:cNvSpPr txBox="1"/>
          <p:nvPr/>
        </p:nvSpPr>
        <p:spPr>
          <a:xfrm>
            <a:off x="3296577" y="496877"/>
            <a:ext cx="621436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Discord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aplikacja przeznaczona do rozmów głosowych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oraz komunikacji z wykorzystaniem wiadomości tekstowych, zdjęć oraz filmów.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Początkowo była zaprojektowana dla graczy komputerowych, ponieważ miała ułatwić organizację wspólnych rozgrywek.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Jednakże z czasem popularność aplikacji spowodowała,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że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discord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stał się komunikatorem, który opiera się na serwerach z określonymi przez użytkowników tematyką.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Discord zrywa z wizerunkiem „dla graczy” | GRYOnline.pl">
            <a:extLst>
              <a:ext uri="{FF2B5EF4-FFF2-40B4-BE49-F238E27FC236}">
                <a16:creationId xmlns:a16="http://schemas.microsoft.com/office/drawing/2014/main" id="{BD0F3EBA-F14A-4FE1-A45A-30717E23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28" y="3428999"/>
            <a:ext cx="5212665" cy="293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>
            <a:hlinkClick r:id="rId5" action="ppaction://hlinksldjump"/>
            <a:extLst>
              <a:ext uri="{FF2B5EF4-FFF2-40B4-BE49-F238E27FC236}">
                <a16:creationId xmlns:a16="http://schemas.microsoft.com/office/drawing/2014/main" id="{C0C06CCF-0E07-4520-936F-557142BB6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3" name="Obraz 12">
            <a:hlinkClick r:id="rId7" action="ppaction://hlinksldjump"/>
            <a:extLst>
              <a:ext uri="{FF2B5EF4-FFF2-40B4-BE49-F238E27FC236}">
                <a16:creationId xmlns:a16="http://schemas.microsoft.com/office/drawing/2014/main" id="{002B0A0A-2005-488D-B7FE-9E41E83824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08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90" y="1"/>
            <a:ext cx="8218898" cy="6581668"/>
          </a:xfrm>
          <a:prstGeom prst="rect">
            <a:avLst/>
          </a:prstGeom>
        </p:spPr>
      </p:pic>
      <p:pic>
        <p:nvPicPr>
          <p:cNvPr id="6" name="Obraz 5" descr="Obraz zawierający tekst, narzędzie&#10;&#10;Opis wygenerowany automatycznie">
            <a:extLst>
              <a:ext uri="{FF2B5EF4-FFF2-40B4-BE49-F238E27FC236}">
                <a16:creationId xmlns:a16="http://schemas.microsoft.com/office/drawing/2014/main" id="{2CE52338-48DA-4F69-BC60-D8BC6E13E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42" y="1647318"/>
            <a:ext cx="2580053" cy="4903789"/>
          </a:xfrm>
          <a:prstGeom prst="rect">
            <a:avLst/>
          </a:prstGeom>
        </p:spPr>
      </p:pic>
      <p:sp>
        <p:nvSpPr>
          <p:cNvPr id="12" name="Dymek myśli: chmurka 11">
            <a:extLst>
              <a:ext uri="{FF2B5EF4-FFF2-40B4-BE49-F238E27FC236}">
                <a16:creationId xmlns:a16="http://schemas.microsoft.com/office/drawing/2014/main" id="{EAF0D62B-2809-4059-A180-2E432FA49C2D}"/>
              </a:ext>
            </a:extLst>
          </p:cNvPr>
          <p:cNvSpPr/>
          <p:nvPr/>
        </p:nvSpPr>
        <p:spPr>
          <a:xfrm>
            <a:off x="5596745" y="0"/>
            <a:ext cx="4100799" cy="2393043"/>
          </a:xfrm>
          <a:prstGeom prst="cloudCallout">
            <a:avLst>
              <a:gd name="adj1" fmla="val -63698"/>
              <a:gd name="adj2" fmla="val 2428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EB86900-2146-4A29-A1B0-2932EBD61CAD}"/>
              </a:ext>
            </a:extLst>
          </p:cNvPr>
          <p:cNvSpPr txBox="1"/>
          <p:nvPr/>
        </p:nvSpPr>
        <p:spPr>
          <a:xfrm>
            <a:off x="5947445" y="592550"/>
            <a:ext cx="3285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 po szkole?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 z wieczorami??? </a:t>
            </a:r>
          </a:p>
        </p:txBody>
      </p:sp>
      <p:pic>
        <p:nvPicPr>
          <p:cNvPr id="19" name="Obraz 18">
            <a:hlinkClick r:id="rId5" action="ppaction://hlinksldjump"/>
            <a:extLst>
              <a:ext uri="{FF2B5EF4-FFF2-40B4-BE49-F238E27FC236}">
                <a16:creationId xmlns:a16="http://schemas.microsoft.com/office/drawing/2014/main" id="{C89FB199-92AC-499F-9DC1-4D2445A3B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20" name="Obraz 19">
            <a:hlinkClick r:id="rId7" action="ppaction://hlinksldjump"/>
            <a:extLst>
              <a:ext uri="{FF2B5EF4-FFF2-40B4-BE49-F238E27FC236}">
                <a16:creationId xmlns:a16="http://schemas.microsoft.com/office/drawing/2014/main" id="{915A8AD5-740E-4BEE-8740-42D7B85D0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70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2F2F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"/>
          <p:cNvSpPr txBox="1">
            <a:spLocks noGrp="1"/>
          </p:cNvSpPr>
          <p:nvPr>
            <p:ph type="ctrTitle"/>
          </p:nvPr>
        </p:nvSpPr>
        <p:spPr>
          <a:xfrm>
            <a:off x="1531329" y="2401148"/>
            <a:ext cx="8726000" cy="230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l-PL" sz="8800" dirty="0"/>
              <a:t>NETFLIX PARTY</a:t>
            </a:r>
            <a:endParaRPr sz="8800" dirty="0"/>
          </a:p>
        </p:txBody>
      </p:sp>
      <p:sp>
        <p:nvSpPr>
          <p:cNvPr id="306" name="Google Shape;306;p30"/>
          <p:cNvSpPr/>
          <p:nvPr/>
        </p:nvSpPr>
        <p:spPr>
          <a:xfrm>
            <a:off x="2474203" y="3849857"/>
            <a:ext cx="7555269" cy="12204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 w="19050" cap="flat" cmpd="sng">
                <a:solidFill>
                  <a:srgbClr val="0D0D0D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effectLst/>
              <a:uLnTx/>
              <a:uFillTx/>
              <a:latin typeface="Bebas Neue"/>
              <a:ea typeface="+mn-ea"/>
              <a:cs typeface="Arial"/>
              <a:sym typeface="Arial"/>
            </a:endParaRPr>
          </a:p>
        </p:txBody>
      </p:sp>
      <p:grpSp>
        <p:nvGrpSpPr>
          <p:cNvPr id="4" name="Google Shape;393;p35">
            <a:extLst>
              <a:ext uri="{FF2B5EF4-FFF2-40B4-BE49-F238E27FC236}">
                <a16:creationId xmlns:a16="http://schemas.microsoft.com/office/drawing/2014/main" id="{E6B7A5C0-916E-4D4E-8E6B-0AC47C63BDA5}"/>
              </a:ext>
            </a:extLst>
          </p:cNvPr>
          <p:cNvGrpSpPr/>
          <p:nvPr/>
        </p:nvGrpSpPr>
        <p:grpSpPr>
          <a:xfrm>
            <a:off x="8001883" y="4142792"/>
            <a:ext cx="2970463" cy="2766979"/>
            <a:chOff x="5049689" y="1350618"/>
            <a:chExt cx="2903362" cy="2517767"/>
          </a:xfrm>
        </p:grpSpPr>
        <p:sp>
          <p:nvSpPr>
            <p:cNvPr id="5" name="Google Shape;394;p35">
              <a:extLst>
                <a:ext uri="{FF2B5EF4-FFF2-40B4-BE49-F238E27FC236}">
                  <a16:creationId xmlns:a16="http://schemas.microsoft.com/office/drawing/2014/main" id="{2B5E6916-0E77-7945-9417-930E77007CBA}"/>
                </a:ext>
              </a:extLst>
            </p:cNvPr>
            <p:cNvSpPr/>
            <p:nvPr/>
          </p:nvSpPr>
          <p:spPr>
            <a:xfrm>
              <a:off x="5085970" y="3211985"/>
              <a:ext cx="2830800" cy="656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" name="Google Shape;395;p35">
              <a:extLst>
                <a:ext uri="{FF2B5EF4-FFF2-40B4-BE49-F238E27FC236}">
                  <a16:creationId xmlns:a16="http://schemas.microsoft.com/office/drawing/2014/main" id="{4C31F4AC-CE10-9D4B-A737-7EB6E56AB45B}"/>
                </a:ext>
              </a:extLst>
            </p:cNvPr>
            <p:cNvGrpSpPr/>
            <p:nvPr/>
          </p:nvGrpSpPr>
          <p:grpSpPr>
            <a:xfrm flipH="1">
              <a:off x="5049689" y="1350618"/>
              <a:ext cx="2903362" cy="2442254"/>
              <a:chOff x="5848150" y="2254400"/>
              <a:chExt cx="1106675" cy="930950"/>
            </a:xfrm>
          </p:grpSpPr>
          <p:sp>
            <p:nvSpPr>
              <p:cNvPr id="7" name="Google Shape;396;p35">
                <a:extLst>
                  <a:ext uri="{FF2B5EF4-FFF2-40B4-BE49-F238E27FC236}">
                    <a16:creationId xmlns:a16="http://schemas.microsoft.com/office/drawing/2014/main" id="{83EF5A62-98C0-6448-8E37-F1CA92DB5701}"/>
                  </a:ext>
                </a:extLst>
              </p:cNvPr>
              <p:cNvSpPr/>
              <p:nvPr/>
            </p:nvSpPr>
            <p:spPr>
              <a:xfrm>
                <a:off x="6139475" y="2476700"/>
                <a:ext cx="814625" cy="514400"/>
              </a:xfrm>
              <a:custGeom>
                <a:avLst/>
                <a:gdLst/>
                <a:ahLst/>
                <a:cxnLst/>
                <a:rect l="l" t="t" r="r" b="b"/>
                <a:pathLst>
                  <a:path w="32585" h="20576" extrusionOk="0">
                    <a:moveTo>
                      <a:pt x="30636" y="1"/>
                    </a:moveTo>
                    <a:cubicBezTo>
                      <a:pt x="30636" y="1"/>
                      <a:pt x="27146" y="8913"/>
                      <a:pt x="25045" y="9929"/>
                    </a:cubicBezTo>
                    <a:cubicBezTo>
                      <a:pt x="23474" y="10671"/>
                      <a:pt x="15377" y="12400"/>
                      <a:pt x="10581" y="12400"/>
                    </a:cubicBezTo>
                    <a:cubicBezTo>
                      <a:pt x="8912" y="12400"/>
                      <a:pt x="7643" y="12191"/>
                      <a:pt x="7188" y="11657"/>
                    </a:cubicBezTo>
                    <a:cubicBezTo>
                      <a:pt x="5443" y="9607"/>
                      <a:pt x="5138" y="3542"/>
                      <a:pt x="3765" y="2576"/>
                    </a:cubicBezTo>
                    <a:cubicBezTo>
                      <a:pt x="3689" y="2523"/>
                      <a:pt x="3609" y="2498"/>
                      <a:pt x="3527" y="2498"/>
                    </a:cubicBezTo>
                    <a:cubicBezTo>
                      <a:pt x="2124" y="2498"/>
                      <a:pt x="0" y="9869"/>
                      <a:pt x="3393" y="16045"/>
                    </a:cubicBezTo>
                    <a:cubicBezTo>
                      <a:pt x="5175" y="19291"/>
                      <a:pt x="10013" y="20575"/>
                      <a:pt x="14958" y="20575"/>
                    </a:cubicBezTo>
                    <a:cubicBezTo>
                      <a:pt x="19977" y="20575"/>
                      <a:pt x="25105" y="19253"/>
                      <a:pt x="27264" y="17316"/>
                    </a:cubicBezTo>
                    <a:cubicBezTo>
                      <a:pt x="31534" y="13470"/>
                      <a:pt x="32584" y="5219"/>
                      <a:pt x="31805" y="1746"/>
                    </a:cubicBezTo>
                    <a:cubicBezTo>
                      <a:pt x="31619" y="1051"/>
                      <a:pt x="31212" y="441"/>
                      <a:pt x="306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397;p35">
                <a:extLst>
                  <a:ext uri="{FF2B5EF4-FFF2-40B4-BE49-F238E27FC236}">
                    <a16:creationId xmlns:a16="http://schemas.microsoft.com/office/drawing/2014/main" id="{C624D440-BB99-2549-A9C3-C3A941FA97F7}"/>
                  </a:ext>
                </a:extLst>
              </p:cNvPr>
              <p:cNvSpPr/>
              <p:nvPr/>
            </p:nvSpPr>
            <p:spPr>
              <a:xfrm>
                <a:off x="5848150" y="2415725"/>
                <a:ext cx="721775" cy="578025"/>
              </a:xfrm>
              <a:custGeom>
                <a:avLst/>
                <a:gdLst/>
                <a:ahLst/>
                <a:cxnLst/>
                <a:rect l="l" t="t" r="r" b="b"/>
                <a:pathLst>
                  <a:path w="28871" h="23121" extrusionOk="0">
                    <a:moveTo>
                      <a:pt x="1051" y="0"/>
                    </a:moveTo>
                    <a:cubicBezTo>
                      <a:pt x="1051" y="0"/>
                      <a:pt x="1" y="2762"/>
                      <a:pt x="746" y="8302"/>
                    </a:cubicBezTo>
                    <a:cubicBezTo>
                      <a:pt x="1475" y="13893"/>
                      <a:pt x="4440" y="18484"/>
                      <a:pt x="13876" y="21229"/>
                    </a:cubicBezTo>
                    <a:cubicBezTo>
                      <a:pt x="19231" y="22784"/>
                      <a:pt x="23331" y="23121"/>
                      <a:pt x="25879" y="23121"/>
                    </a:cubicBezTo>
                    <a:cubicBezTo>
                      <a:pt x="27829" y="23121"/>
                      <a:pt x="28870" y="22923"/>
                      <a:pt x="28870" y="22923"/>
                    </a:cubicBezTo>
                    <a:lnTo>
                      <a:pt x="28870" y="22923"/>
                    </a:lnTo>
                    <a:cubicBezTo>
                      <a:pt x="28113" y="22982"/>
                      <a:pt x="27347" y="23013"/>
                      <a:pt x="26584" y="23013"/>
                    </a:cubicBezTo>
                    <a:cubicBezTo>
                      <a:pt x="21647" y="23013"/>
                      <a:pt x="16821" y="21727"/>
                      <a:pt x="15046" y="18484"/>
                    </a:cubicBezTo>
                    <a:cubicBezTo>
                      <a:pt x="11653" y="12308"/>
                      <a:pt x="13777" y="4937"/>
                      <a:pt x="15180" y="4937"/>
                    </a:cubicBezTo>
                    <a:cubicBezTo>
                      <a:pt x="15262" y="4937"/>
                      <a:pt x="15342" y="4962"/>
                      <a:pt x="15418" y="5015"/>
                    </a:cubicBezTo>
                    <a:cubicBezTo>
                      <a:pt x="15740" y="5252"/>
                      <a:pt x="16011" y="5744"/>
                      <a:pt x="16248" y="6421"/>
                    </a:cubicBezTo>
                    <a:cubicBezTo>
                      <a:pt x="16248" y="6421"/>
                      <a:pt x="15893" y="4710"/>
                      <a:pt x="15317" y="4490"/>
                    </a:cubicBezTo>
                    <a:cubicBezTo>
                      <a:pt x="15250" y="4466"/>
                      <a:pt x="15157" y="4456"/>
                      <a:pt x="15039" y="4456"/>
                    </a:cubicBezTo>
                    <a:cubicBezTo>
                      <a:pt x="14283" y="4456"/>
                      <a:pt x="12475" y="4869"/>
                      <a:pt x="9704" y="4869"/>
                    </a:cubicBezTo>
                    <a:cubicBezTo>
                      <a:pt x="9146" y="4869"/>
                      <a:pt x="8548" y="4852"/>
                      <a:pt x="7913" y="4812"/>
                    </a:cubicBezTo>
                    <a:cubicBezTo>
                      <a:pt x="3643" y="4541"/>
                      <a:pt x="1051" y="0"/>
                      <a:pt x="10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398;p35">
                <a:extLst>
                  <a:ext uri="{FF2B5EF4-FFF2-40B4-BE49-F238E27FC236}">
                    <a16:creationId xmlns:a16="http://schemas.microsoft.com/office/drawing/2014/main" id="{0990D020-6824-144E-A8AF-4ACC1246E75D}"/>
                  </a:ext>
                </a:extLst>
              </p:cNvPr>
              <p:cNvSpPr/>
              <p:nvPr/>
            </p:nvSpPr>
            <p:spPr>
              <a:xfrm>
                <a:off x="5873475" y="2254400"/>
                <a:ext cx="1081350" cy="533275"/>
              </a:xfrm>
              <a:custGeom>
                <a:avLst/>
                <a:gdLst/>
                <a:ahLst/>
                <a:cxnLst/>
                <a:rect l="l" t="t" r="r" b="b"/>
                <a:pathLst>
                  <a:path w="43254" h="21331" extrusionOk="0">
                    <a:moveTo>
                      <a:pt x="17019" y="1"/>
                    </a:moveTo>
                    <a:cubicBezTo>
                      <a:pt x="13736" y="1"/>
                      <a:pt x="9851" y="399"/>
                      <a:pt x="6777" y="782"/>
                    </a:cubicBezTo>
                    <a:cubicBezTo>
                      <a:pt x="1084" y="1493"/>
                      <a:pt x="0" y="6491"/>
                      <a:pt x="0" y="6491"/>
                    </a:cubicBezTo>
                    <a:cubicBezTo>
                      <a:pt x="0" y="6491"/>
                      <a:pt x="2592" y="11032"/>
                      <a:pt x="6862" y="11303"/>
                    </a:cubicBezTo>
                    <a:cubicBezTo>
                      <a:pt x="7474" y="11339"/>
                      <a:pt x="8051" y="11354"/>
                      <a:pt x="8590" y="11354"/>
                    </a:cubicBezTo>
                    <a:cubicBezTo>
                      <a:pt x="11385" y="11354"/>
                      <a:pt x="13204" y="10947"/>
                      <a:pt x="13976" y="10947"/>
                    </a:cubicBezTo>
                    <a:cubicBezTo>
                      <a:pt x="14099" y="10947"/>
                      <a:pt x="14196" y="10957"/>
                      <a:pt x="14266" y="10981"/>
                    </a:cubicBezTo>
                    <a:cubicBezTo>
                      <a:pt x="14842" y="11201"/>
                      <a:pt x="15180" y="12895"/>
                      <a:pt x="15197" y="12912"/>
                    </a:cubicBezTo>
                    <a:cubicBezTo>
                      <a:pt x="15960" y="15081"/>
                      <a:pt x="16468" y="19012"/>
                      <a:pt x="17790" y="20587"/>
                    </a:cubicBezTo>
                    <a:cubicBezTo>
                      <a:pt x="18240" y="21120"/>
                      <a:pt x="19505" y="21330"/>
                      <a:pt x="21172" y="21330"/>
                    </a:cubicBezTo>
                    <a:cubicBezTo>
                      <a:pt x="25965" y="21330"/>
                      <a:pt x="34075" y="19596"/>
                      <a:pt x="35647" y="18842"/>
                    </a:cubicBezTo>
                    <a:cubicBezTo>
                      <a:pt x="37748" y="17843"/>
                      <a:pt x="41238" y="8914"/>
                      <a:pt x="41238" y="8914"/>
                    </a:cubicBezTo>
                    <a:cubicBezTo>
                      <a:pt x="41814" y="9354"/>
                      <a:pt x="42221" y="9981"/>
                      <a:pt x="42407" y="10659"/>
                    </a:cubicBezTo>
                    <a:cubicBezTo>
                      <a:pt x="42525" y="11286"/>
                      <a:pt x="42610" y="11913"/>
                      <a:pt x="42627" y="12540"/>
                    </a:cubicBezTo>
                    <a:cubicBezTo>
                      <a:pt x="42644" y="12438"/>
                      <a:pt x="42644" y="12387"/>
                      <a:pt x="42644" y="12387"/>
                    </a:cubicBezTo>
                    <a:cubicBezTo>
                      <a:pt x="42644" y="12387"/>
                      <a:pt x="43254" y="9168"/>
                      <a:pt x="41560" y="8524"/>
                    </a:cubicBezTo>
                    <a:cubicBezTo>
                      <a:pt x="41357" y="8445"/>
                      <a:pt x="41130" y="8411"/>
                      <a:pt x="40879" y="8411"/>
                    </a:cubicBezTo>
                    <a:cubicBezTo>
                      <a:pt x="39340" y="8411"/>
                      <a:pt x="36914" y="9685"/>
                      <a:pt x="33893" y="9685"/>
                    </a:cubicBezTo>
                    <a:cubicBezTo>
                      <a:pt x="33282" y="9685"/>
                      <a:pt x="32645" y="9633"/>
                      <a:pt x="31987" y="9507"/>
                    </a:cubicBezTo>
                    <a:cubicBezTo>
                      <a:pt x="27548" y="8660"/>
                      <a:pt x="25498" y="2967"/>
                      <a:pt x="23245" y="1137"/>
                    </a:cubicBezTo>
                    <a:cubicBezTo>
                      <a:pt x="22205" y="293"/>
                      <a:pt x="19833" y="1"/>
                      <a:pt x="170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399;p35">
                <a:extLst>
                  <a:ext uri="{FF2B5EF4-FFF2-40B4-BE49-F238E27FC236}">
                    <a16:creationId xmlns:a16="http://schemas.microsoft.com/office/drawing/2014/main" id="{DCCFE797-8B5B-C641-8C54-45FB2DBED9C1}"/>
                  </a:ext>
                </a:extLst>
              </p:cNvPr>
              <p:cNvSpPr/>
              <p:nvPr/>
            </p:nvSpPr>
            <p:spPr>
              <a:xfrm>
                <a:off x="6278800" y="2644600"/>
                <a:ext cx="485850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19434" h="5755" extrusionOk="0">
                    <a:moveTo>
                      <a:pt x="8571" y="0"/>
                    </a:moveTo>
                    <a:cubicBezTo>
                      <a:pt x="8443" y="0"/>
                      <a:pt x="8314" y="1"/>
                      <a:pt x="8184" y="2"/>
                    </a:cubicBezTo>
                    <a:cubicBezTo>
                      <a:pt x="5609" y="19"/>
                      <a:pt x="1" y="1137"/>
                      <a:pt x="1" y="1137"/>
                    </a:cubicBezTo>
                    <a:cubicBezTo>
                      <a:pt x="1" y="1137"/>
                      <a:pt x="916" y="3916"/>
                      <a:pt x="1441" y="4831"/>
                    </a:cubicBezTo>
                    <a:cubicBezTo>
                      <a:pt x="1808" y="5491"/>
                      <a:pt x="2069" y="5754"/>
                      <a:pt x="4132" y="5754"/>
                    </a:cubicBezTo>
                    <a:cubicBezTo>
                      <a:pt x="4929" y="5754"/>
                      <a:pt x="5995" y="5715"/>
                      <a:pt x="7439" y="5644"/>
                    </a:cubicBezTo>
                    <a:cubicBezTo>
                      <a:pt x="12623" y="5373"/>
                      <a:pt x="19434" y="3272"/>
                      <a:pt x="19434" y="3272"/>
                    </a:cubicBezTo>
                    <a:cubicBezTo>
                      <a:pt x="19434" y="3272"/>
                      <a:pt x="19366" y="2594"/>
                      <a:pt x="17587" y="1527"/>
                    </a:cubicBezTo>
                    <a:cubicBezTo>
                      <a:pt x="16645" y="965"/>
                      <a:pt x="13624" y="0"/>
                      <a:pt x="85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400;p35">
                <a:extLst>
                  <a:ext uri="{FF2B5EF4-FFF2-40B4-BE49-F238E27FC236}">
                    <a16:creationId xmlns:a16="http://schemas.microsoft.com/office/drawing/2014/main" id="{75EF7655-F6B6-FD4A-92B7-DD1335E81556}"/>
                  </a:ext>
                </a:extLst>
              </p:cNvPr>
              <p:cNvSpPr/>
              <p:nvPr/>
            </p:nvSpPr>
            <p:spPr>
              <a:xfrm>
                <a:off x="6273825" y="2970575"/>
                <a:ext cx="69925" cy="2147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8591" extrusionOk="0">
                    <a:moveTo>
                      <a:pt x="662" y="1"/>
                    </a:moveTo>
                    <a:lnTo>
                      <a:pt x="1" y="8590"/>
                    </a:lnTo>
                    <a:lnTo>
                      <a:pt x="577" y="8590"/>
                    </a:lnTo>
                    <a:lnTo>
                      <a:pt x="2796" y="407"/>
                    </a:lnTo>
                    <a:lnTo>
                      <a:pt x="66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401;p35">
                <a:extLst>
                  <a:ext uri="{FF2B5EF4-FFF2-40B4-BE49-F238E27FC236}">
                    <a16:creationId xmlns:a16="http://schemas.microsoft.com/office/drawing/2014/main" id="{7DDAE550-9DB2-4941-8F2F-2800FA967062}"/>
                  </a:ext>
                </a:extLst>
              </p:cNvPr>
              <p:cNvSpPr/>
              <p:nvPr/>
            </p:nvSpPr>
            <p:spPr>
              <a:xfrm>
                <a:off x="5973525" y="2893500"/>
                <a:ext cx="126250" cy="153350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6134" extrusionOk="0">
                    <a:moveTo>
                      <a:pt x="3423" y="0"/>
                    </a:moveTo>
                    <a:lnTo>
                      <a:pt x="1" y="6133"/>
                    </a:lnTo>
                    <a:lnTo>
                      <a:pt x="492" y="6133"/>
                    </a:lnTo>
                    <a:lnTo>
                      <a:pt x="5049" y="762"/>
                    </a:lnTo>
                    <a:lnTo>
                      <a:pt x="34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402;p35">
                <a:extLst>
                  <a:ext uri="{FF2B5EF4-FFF2-40B4-BE49-F238E27FC236}">
                    <a16:creationId xmlns:a16="http://schemas.microsoft.com/office/drawing/2014/main" id="{BEF741C4-465E-5342-AC8D-999C3F830802}"/>
                  </a:ext>
                </a:extLst>
              </p:cNvPr>
              <p:cNvSpPr/>
              <p:nvPr/>
            </p:nvSpPr>
            <p:spPr>
              <a:xfrm>
                <a:off x="6732550" y="2939650"/>
                <a:ext cx="110575" cy="155900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6236" extrusionOk="0">
                    <a:moveTo>
                      <a:pt x="1661" y="1"/>
                    </a:moveTo>
                    <a:lnTo>
                      <a:pt x="0" y="695"/>
                    </a:lnTo>
                    <a:lnTo>
                      <a:pt x="4067" y="6236"/>
                    </a:lnTo>
                    <a:lnTo>
                      <a:pt x="4422" y="6236"/>
                    </a:lnTo>
                    <a:lnTo>
                      <a:pt x="16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8" name="Tytuł 1">
            <a:extLst>
              <a:ext uri="{FF2B5EF4-FFF2-40B4-BE49-F238E27FC236}">
                <a16:creationId xmlns:a16="http://schemas.microsoft.com/office/drawing/2014/main" id="{B2C09617-2EAB-4A37-BF97-BDDF7AB9B9B5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9" name="Obraz 18">
            <a:hlinkClick r:id="rId3" action="ppaction://hlinksldjump"/>
            <a:extLst>
              <a:ext uri="{FF2B5EF4-FFF2-40B4-BE49-F238E27FC236}">
                <a16:creationId xmlns:a16="http://schemas.microsoft.com/office/drawing/2014/main" id="{10E0AA14-92C1-49C0-9DE7-E45292BC6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20" name="Obraz 19">
            <a:hlinkClick r:id="rId5" action="ppaction://hlinksldjump"/>
            <a:extLst>
              <a:ext uri="{FF2B5EF4-FFF2-40B4-BE49-F238E27FC236}">
                <a16:creationId xmlns:a16="http://schemas.microsoft.com/office/drawing/2014/main" id="{FC609605-4014-47C6-ACF1-24DBE03D2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293CDF2-80AE-4544-B66A-9497A3B490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18" y="0"/>
            <a:ext cx="8218898" cy="658166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1521643-2564-41B2-9AAD-8A499FB4F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751" y="1062681"/>
            <a:ext cx="1453199" cy="5075018"/>
          </a:xfrm>
          <a:prstGeom prst="rect">
            <a:avLst/>
          </a:prstGeom>
        </p:spPr>
      </p:pic>
      <p:pic>
        <p:nvPicPr>
          <p:cNvPr id="12" name="Obraz 11">
            <a:hlinkClick r:id="rId5" action="ppaction://hlinksldjump"/>
            <a:extLst>
              <a:ext uri="{FF2B5EF4-FFF2-40B4-BE49-F238E27FC236}">
                <a16:creationId xmlns:a16="http://schemas.microsoft.com/office/drawing/2014/main" id="{21BC66B3-BE5A-4C95-9355-090757443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888" y="2377421"/>
            <a:ext cx="1319517" cy="1290517"/>
          </a:xfrm>
          <a:prstGeom prst="rect">
            <a:avLst/>
          </a:prstGeom>
        </p:spPr>
      </p:pic>
      <p:pic>
        <p:nvPicPr>
          <p:cNvPr id="14" name="Obraz 13">
            <a:hlinkClick r:id="rId7" action="ppaction://hlinksldjump"/>
            <a:extLst>
              <a:ext uri="{FF2B5EF4-FFF2-40B4-BE49-F238E27FC236}">
                <a16:creationId xmlns:a16="http://schemas.microsoft.com/office/drawing/2014/main" id="{DD6387D0-2442-4924-AC16-B038DF0458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7179" y="2375184"/>
            <a:ext cx="1548298" cy="1292754"/>
          </a:xfrm>
          <a:prstGeom prst="rect">
            <a:avLst/>
          </a:prstGeom>
        </p:spPr>
      </p:pic>
      <p:sp>
        <p:nvSpPr>
          <p:cNvPr id="18" name="Dymek mowy: owalny 17">
            <a:extLst>
              <a:ext uri="{FF2B5EF4-FFF2-40B4-BE49-F238E27FC236}">
                <a16:creationId xmlns:a16="http://schemas.microsoft.com/office/drawing/2014/main" id="{AEEC5AF8-81BD-444D-8AC3-D2E60FB5B7E5}"/>
              </a:ext>
            </a:extLst>
          </p:cNvPr>
          <p:cNvSpPr/>
          <p:nvPr/>
        </p:nvSpPr>
        <p:spPr>
          <a:xfrm rot="201920">
            <a:off x="4961336" y="100047"/>
            <a:ext cx="3958281" cy="1517369"/>
          </a:xfrm>
          <a:prstGeom prst="wedgeEllipseCallout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B61F305-5349-44C3-952F-707E30AF9E75}"/>
              </a:ext>
            </a:extLst>
          </p:cNvPr>
          <p:cNvSpPr txBox="1"/>
          <p:nvPr/>
        </p:nvSpPr>
        <p:spPr>
          <a:xfrm>
            <a:off x="5378047" y="535565"/>
            <a:ext cx="330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Potowarzyszysz mi w wędrówce po Cyberświecie?</a:t>
            </a:r>
          </a:p>
        </p:txBody>
      </p:sp>
    </p:spTree>
    <p:extLst>
      <p:ext uri="{BB962C8B-B14F-4D97-AF65-F5344CB8AC3E}">
        <p14:creationId xmlns:p14="http://schemas.microsoft.com/office/powerpoint/2010/main" val="4102873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82" y="-1"/>
            <a:ext cx="8218898" cy="658166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F42ED03-2913-4E3A-841F-9A3942BB7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9" y="270769"/>
            <a:ext cx="4824566" cy="6040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2B2A5BA-1D66-47AF-A831-96D568AB80B8}"/>
              </a:ext>
            </a:extLst>
          </p:cNvPr>
          <p:cNvSpPr txBox="1"/>
          <p:nvPr/>
        </p:nvSpPr>
        <p:spPr>
          <a:xfrm>
            <a:off x="5646197" y="1127464"/>
            <a:ext cx="5997839" cy="378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Netflix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Party, to wtyczka do przeglądarki Google Chrome, która umożliwia wspólne oglądanie seriali i filmów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ze znajomymi bez potrzeby wychodzenia z domu.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Nazwa bezpośrednio nawiązuje do idei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aplikacji -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Netflix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Party,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czyli po prostu internetowa "impreza z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Netflixem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",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którą można zorganizować z przyjaciółmi.</a:t>
            </a:r>
          </a:p>
        </p:txBody>
      </p:sp>
      <p:pic>
        <p:nvPicPr>
          <p:cNvPr id="17" name="Obraz 16">
            <a:hlinkClick r:id="rId5" action="ppaction://hlinksldjump"/>
            <a:extLst>
              <a:ext uri="{FF2B5EF4-FFF2-40B4-BE49-F238E27FC236}">
                <a16:creationId xmlns:a16="http://schemas.microsoft.com/office/drawing/2014/main" id="{B25F57F0-FF2D-4A99-A30A-034B67970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8" name="Obraz 17">
            <a:hlinkClick r:id="rId7" action="ppaction://hlinksldjump"/>
            <a:extLst>
              <a:ext uri="{FF2B5EF4-FFF2-40B4-BE49-F238E27FC236}">
                <a16:creationId xmlns:a16="http://schemas.microsoft.com/office/drawing/2014/main" id="{130DCE47-8FF6-465C-8BF6-E29183613A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13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2F2F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3"/>
          <p:cNvSpPr/>
          <p:nvPr/>
        </p:nvSpPr>
        <p:spPr>
          <a:xfrm rot="5400000">
            <a:off x="1484682" y="1602259"/>
            <a:ext cx="2021969" cy="2900400"/>
          </a:xfrm>
          <a:prstGeom prst="trapezoid">
            <a:avLst>
              <a:gd name="adj" fmla="val 182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5" name="Google Shape;325;p33"/>
          <p:cNvSpPr/>
          <p:nvPr/>
        </p:nvSpPr>
        <p:spPr>
          <a:xfrm rot="-5400000">
            <a:off x="5386808" y="1693652"/>
            <a:ext cx="1418384" cy="2900400"/>
          </a:xfrm>
          <a:prstGeom prst="trapezoid">
            <a:avLst>
              <a:gd name="adj" fmla="val 11496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6" name="Google Shape;326;p33"/>
          <p:cNvSpPr/>
          <p:nvPr/>
        </p:nvSpPr>
        <p:spPr>
          <a:xfrm rot="5400000">
            <a:off x="8987151" y="1693652"/>
            <a:ext cx="1418384" cy="2900400"/>
          </a:xfrm>
          <a:prstGeom prst="trapezoid">
            <a:avLst>
              <a:gd name="adj" fmla="val 912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7" name="Google Shape;327;p33"/>
          <p:cNvSpPr/>
          <p:nvPr/>
        </p:nvSpPr>
        <p:spPr>
          <a:xfrm rot="-5400000">
            <a:off x="9081089" y="4178719"/>
            <a:ext cx="1380511" cy="2900400"/>
          </a:xfrm>
          <a:prstGeom prst="trapezoid">
            <a:avLst>
              <a:gd name="adj" fmla="val 1057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8" name="Google Shape;328;p33"/>
          <p:cNvSpPr/>
          <p:nvPr/>
        </p:nvSpPr>
        <p:spPr>
          <a:xfrm rot="5400000">
            <a:off x="5386808" y="4277972"/>
            <a:ext cx="1418384" cy="2900400"/>
          </a:xfrm>
          <a:prstGeom prst="trapezoid">
            <a:avLst>
              <a:gd name="adj" fmla="val 801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9" name="Google Shape;329;p33"/>
          <p:cNvSpPr/>
          <p:nvPr/>
        </p:nvSpPr>
        <p:spPr>
          <a:xfrm rot="-5400000">
            <a:off x="1831398" y="4257323"/>
            <a:ext cx="1377084" cy="2900400"/>
          </a:xfrm>
          <a:prstGeom prst="trapezoid">
            <a:avLst>
              <a:gd name="adj" fmla="val 1057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0" name="Google Shape;330;p33"/>
          <p:cNvSpPr txBox="1">
            <a:spLocks noGrp="1"/>
          </p:cNvSpPr>
          <p:nvPr>
            <p:ph type="subTitle" idx="1"/>
          </p:nvPr>
        </p:nvSpPr>
        <p:spPr>
          <a:xfrm>
            <a:off x="776608" y="2329560"/>
            <a:ext cx="3438105" cy="49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endParaRPr lang="pl-PL" dirty="0"/>
          </a:p>
          <a:p>
            <a:pPr marL="0" indent="0"/>
            <a:r>
              <a:rPr lang="pl-PL" dirty="0"/>
              <a:t>    </a:t>
            </a:r>
          </a:p>
          <a:p>
            <a:pPr marL="0" indent="0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 można oglądać materiału na pełnym ekranie, jeśli chcemy korzystać z czatu</a:t>
            </a:r>
            <a:r>
              <a:rPr lang="pl-PL" sz="2400" dirty="0"/>
              <a:t>.</a:t>
            </a:r>
            <a:endParaRPr sz="2400" dirty="0"/>
          </a:p>
        </p:txBody>
      </p:sp>
      <p:sp>
        <p:nvSpPr>
          <p:cNvPr id="331" name="Google Shape;331;p33"/>
          <p:cNvSpPr txBox="1">
            <a:spLocks noGrp="1"/>
          </p:cNvSpPr>
          <p:nvPr>
            <p:ph type="title" idx="9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Plusy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minusy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tyczki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2" name="Google Shape;332;p33"/>
          <p:cNvSpPr txBox="1">
            <a:spLocks noGrp="1"/>
          </p:cNvSpPr>
          <p:nvPr>
            <p:ph type="title"/>
          </p:nvPr>
        </p:nvSpPr>
        <p:spPr>
          <a:xfrm>
            <a:off x="1905060" y="1681565"/>
            <a:ext cx="1181200" cy="70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334" name="Google Shape;334;p33"/>
          <p:cNvSpPr txBox="1">
            <a:spLocks noGrp="1"/>
          </p:cNvSpPr>
          <p:nvPr>
            <p:ph type="title" idx="3"/>
          </p:nvPr>
        </p:nvSpPr>
        <p:spPr>
          <a:xfrm>
            <a:off x="5505401" y="1681565"/>
            <a:ext cx="1181200" cy="70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subTitle" idx="4"/>
          </p:nvPr>
        </p:nvSpPr>
        <p:spPr>
          <a:xfrm>
            <a:off x="4552480" y="2855751"/>
            <a:ext cx="3050400" cy="49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 informacji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nowej wiadomości na czacie.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" name="Google Shape;337;p33"/>
          <p:cNvSpPr txBox="1">
            <a:spLocks noGrp="1"/>
          </p:cNvSpPr>
          <p:nvPr>
            <p:ph type="title" idx="6"/>
          </p:nvPr>
        </p:nvSpPr>
        <p:spPr>
          <a:xfrm>
            <a:off x="9105743" y="1681565"/>
            <a:ext cx="1181200" cy="70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sp>
        <p:nvSpPr>
          <p:cNvPr id="338" name="Google Shape;338;p33"/>
          <p:cNvSpPr txBox="1">
            <a:spLocks noGrp="1"/>
          </p:cNvSpPr>
          <p:nvPr>
            <p:ph type="subTitle" idx="7"/>
          </p:nvPr>
        </p:nvSpPr>
        <p:spPr>
          <a:xfrm>
            <a:off x="8096135" y="2837369"/>
            <a:ext cx="3050400" cy="49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Każdy musi posiadać konto netflix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0" name="Google Shape;340;p33"/>
          <p:cNvSpPr txBox="1">
            <a:spLocks noGrp="1"/>
          </p:cNvSpPr>
          <p:nvPr>
            <p:ph type="title" idx="13"/>
          </p:nvPr>
        </p:nvSpPr>
        <p:spPr>
          <a:xfrm>
            <a:off x="1905060" y="4063443"/>
            <a:ext cx="1181200" cy="70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04</a:t>
            </a:r>
            <a:endParaRPr/>
          </a:p>
        </p:txBody>
      </p:sp>
      <p:sp>
        <p:nvSpPr>
          <p:cNvPr id="341" name="Google Shape;341;p33"/>
          <p:cNvSpPr txBox="1">
            <a:spLocks noGrp="1"/>
          </p:cNvSpPr>
          <p:nvPr>
            <p:ph type="subTitle" idx="14"/>
          </p:nvPr>
        </p:nvSpPr>
        <p:spPr>
          <a:xfrm>
            <a:off x="1045465" y="5521415"/>
            <a:ext cx="3050400" cy="49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Wspólne oglądanie filmów na odległość</a:t>
            </a:r>
            <a:r>
              <a:rPr lang="pl-PL" sz="2400" dirty="0"/>
              <a:t>.</a:t>
            </a:r>
            <a:endParaRPr sz="2400" dirty="0"/>
          </a:p>
        </p:txBody>
      </p:sp>
      <p:sp>
        <p:nvSpPr>
          <p:cNvPr id="342" name="Google Shape;342;p33"/>
          <p:cNvSpPr txBox="1">
            <a:spLocks noGrp="1"/>
          </p:cNvSpPr>
          <p:nvPr>
            <p:ph type="subTitle" idx="15"/>
          </p:nvPr>
        </p:nvSpPr>
        <p:spPr>
          <a:xfrm>
            <a:off x="-373412" y="1032881"/>
            <a:ext cx="3050400" cy="85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MINUSY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Google Shape;343;p33"/>
          <p:cNvSpPr txBox="1">
            <a:spLocks noGrp="1"/>
          </p:cNvSpPr>
          <p:nvPr>
            <p:ph type="title" idx="16"/>
          </p:nvPr>
        </p:nvSpPr>
        <p:spPr>
          <a:xfrm>
            <a:off x="5505401" y="4063443"/>
            <a:ext cx="1181200" cy="70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05</a:t>
            </a:r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7"/>
          </p:nvPr>
        </p:nvSpPr>
        <p:spPr>
          <a:xfrm>
            <a:off x="4475502" y="5480572"/>
            <a:ext cx="3256947" cy="49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Doświadczanie uczuć towarzyszącym wizycie w kinie</a:t>
            </a:r>
            <a:r>
              <a:rPr lang="pl-PL" sz="2400" dirty="0"/>
              <a:t>.</a:t>
            </a:r>
            <a:endParaRPr sz="2400" dirty="0"/>
          </a:p>
        </p:txBody>
      </p:sp>
      <p:sp>
        <p:nvSpPr>
          <p:cNvPr id="346" name="Google Shape;346;p33"/>
          <p:cNvSpPr txBox="1">
            <a:spLocks noGrp="1"/>
          </p:cNvSpPr>
          <p:nvPr>
            <p:ph type="title" idx="19"/>
          </p:nvPr>
        </p:nvSpPr>
        <p:spPr>
          <a:xfrm>
            <a:off x="9105743" y="4063443"/>
            <a:ext cx="1181200" cy="70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06</a:t>
            </a:r>
            <a:endParaRPr/>
          </a:p>
        </p:txBody>
      </p:sp>
      <p:sp>
        <p:nvSpPr>
          <p:cNvPr id="347" name="Google Shape;347;p33"/>
          <p:cNvSpPr txBox="1">
            <a:spLocks noGrp="1"/>
          </p:cNvSpPr>
          <p:nvPr>
            <p:ph type="subTitle" idx="20"/>
          </p:nvPr>
        </p:nvSpPr>
        <p:spPr>
          <a:xfrm>
            <a:off x="8321143" y="5384013"/>
            <a:ext cx="3050400" cy="49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Zachowanie interakcji społecznych</a:t>
            </a:r>
            <a:r>
              <a:rPr lang="pl-PL" sz="2400" dirty="0"/>
              <a:t>.</a:t>
            </a:r>
            <a:endParaRPr sz="2400" dirty="0"/>
          </a:p>
        </p:txBody>
      </p:sp>
      <p:sp>
        <p:nvSpPr>
          <p:cNvPr id="37" name="Google Shape;342;p33">
            <a:extLst>
              <a:ext uri="{FF2B5EF4-FFF2-40B4-BE49-F238E27FC236}">
                <a16:creationId xmlns:a16="http://schemas.microsoft.com/office/drawing/2014/main" id="{3B7B96C6-BDCC-A14A-9C1A-395346B3D949}"/>
              </a:ext>
            </a:extLst>
          </p:cNvPr>
          <p:cNvSpPr txBox="1">
            <a:spLocks/>
          </p:cNvSpPr>
          <p:nvPr/>
        </p:nvSpPr>
        <p:spPr>
          <a:xfrm>
            <a:off x="-563326" y="4341987"/>
            <a:ext cx="3050400" cy="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ato"/>
              <a:buNone/>
              <a:tabLst/>
              <a:defRPr/>
            </a:pPr>
            <a:r>
              <a:rPr kumimoji="0" lang="pl-PL" sz="21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PLUSY</a:t>
            </a:r>
          </a:p>
        </p:txBody>
      </p:sp>
      <p:sp>
        <p:nvSpPr>
          <p:cNvPr id="27" name="Tytuł 1">
            <a:extLst>
              <a:ext uri="{FF2B5EF4-FFF2-40B4-BE49-F238E27FC236}">
                <a16:creationId xmlns:a16="http://schemas.microsoft.com/office/drawing/2014/main" id="{E0187831-AF9D-4C67-A4A5-EB4EA3266869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28" name="Obraz 27">
            <a:hlinkClick r:id="rId3" action="ppaction://hlinksldjump"/>
            <a:extLst>
              <a:ext uri="{FF2B5EF4-FFF2-40B4-BE49-F238E27FC236}">
                <a16:creationId xmlns:a16="http://schemas.microsoft.com/office/drawing/2014/main" id="{F8A96988-2C0F-40D3-9B57-15B3CB3CA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29" name="Obraz 28">
            <a:hlinkClick r:id="rId5" action="ppaction://hlinksldjump"/>
            <a:extLst>
              <a:ext uri="{FF2B5EF4-FFF2-40B4-BE49-F238E27FC236}">
                <a16:creationId xmlns:a16="http://schemas.microsoft.com/office/drawing/2014/main" id="{B65808CB-233F-46FB-A7E0-578CAC9B6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1"/>
            <a:ext cx="11665258" cy="658166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1309E0C-EABC-4900-8775-C6E31E36B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1" y="177506"/>
            <a:ext cx="5018841" cy="45843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773FC2B-A50F-4738-9A7E-3594B5BCC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51" y="1259517"/>
            <a:ext cx="5714258" cy="5182128"/>
          </a:xfrm>
          <a:prstGeom prst="rect">
            <a:avLst/>
          </a:prstGeom>
        </p:spPr>
      </p:pic>
      <p:pic>
        <p:nvPicPr>
          <p:cNvPr id="15" name="Obraz 14">
            <a:hlinkClick r:id="rId6" action="ppaction://hlinksldjump"/>
            <a:extLst>
              <a:ext uri="{FF2B5EF4-FFF2-40B4-BE49-F238E27FC236}">
                <a16:creationId xmlns:a16="http://schemas.microsoft.com/office/drawing/2014/main" id="{BBF1A14E-0FE5-4DE8-A8D7-9F210CC78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6" name="Obraz 15">
            <a:hlinkClick r:id="rId8" action="ppaction://hlinksldjump"/>
            <a:extLst>
              <a:ext uri="{FF2B5EF4-FFF2-40B4-BE49-F238E27FC236}">
                <a16:creationId xmlns:a16="http://schemas.microsoft.com/office/drawing/2014/main" id="{6AE3A25D-98FB-4429-A628-EB188DB75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64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1"/>
            <a:ext cx="11665258" cy="658166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773FC2B-A50F-4738-9A7E-3594B5BCC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51" y="1259517"/>
            <a:ext cx="5714258" cy="518212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1309E0C-EABC-4900-8775-C6E31E36B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1" y="177506"/>
            <a:ext cx="6368248" cy="5816884"/>
          </a:xfrm>
          <a:prstGeom prst="rect">
            <a:avLst/>
          </a:prstGeom>
        </p:spPr>
      </p:pic>
      <p:pic>
        <p:nvPicPr>
          <p:cNvPr id="15" name="Obraz 14">
            <a:hlinkClick r:id="rId6" action="ppaction://hlinksldjump"/>
            <a:extLst>
              <a:ext uri="{FF2B5EF4-FFF2-40B4-BE49-F238E27FC236}">
                <a16:creationId xmlns:a16="http://schemas.microsoft.com/office/drawing/2014/main" id="{BBF1A14E-0FE5-4DE8-A8D7-9F210CC78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6" name="Obraz 15">
            <a:hlinkClick r:id="rId8" action="ppaction://hlinksldjump"/>
            <a:extLst>
              <a:ext uri="{FF2B5EF4-FFF2-40B4-BE49-F238E27FC236}">
                <a16:creationId xmlns:a16="http://schemas.microsoft.com/office/drawing/2014/main" id="{6AE3A25D-98FB-4429-A628-EB188DB75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06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1"/>
            <a:ext cx="11665258" cy="658166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1309E0C-EABC-4900-8775-C6E31E36B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1" y="177506"/>
            <a:ext cx="6368248" cy="581688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773FC2B-A50F-4738-9A7E-3594B5BCC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50" y="357808"/>
            <a:ext cx="6708559" cy="6083837"/>
          </a:xfrm>
          <a:prstGeom prst="rect">
            <a:avLst/>
          </a:prstGeom>
        </p:spPr>
      </p:pic>
      <p:pic>
        <p:nvPicPr>
          <p:cNvPr id="15" name="Obraz 14">
            <a:hlinkClick r:id="rId6" action="ppaction://hlinksldjump"/>
            <a:extLst>
              <a:ext uri="{FF2B5EF4-FFF2-40B4-BE49-F238E27FC236}">
                <a16:creationId xmlns:a16="http://schemas.microsoft.com/office/drawing/2014/main" id="{BBF1A14E-0FE5-4DE8-A8D7-9F210CC78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6" name="Obraz 15">
            <a:hlinkClick r:id="rId8" action="ppaction://hlinksldjump"/>
            <a:extLst>
              <a:ext uri="{FF2B5EF4-FFF2-40B4-BE49-F238E27FC236}">
                <a16:creationId xmlns:a16="http://schemas.microsoft.com/office/drawing/2014/main" id="{6AE3A25D-98FB-4429-A628-EB188DB75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31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4"/>
          <p:cNvSpPr/>
          <p:nvPr/>
        </p:nvSpPr>
        <p:spPr>
          <a:xfrm>
            <a:off x="1636300" y="4606536"/>
            <a:ext cx="3774400" cy="629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1"/>
          </p:nvPr>
        </p:nvSpPr>
        <p:spPr>
          <a:xfrm>
            <a:off x="3868111" y="4071011"/>
            <a:ext cx="8400829" cy="18635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Wtyczka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Netflix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Party pojawiła się kilka lat temu,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jednak w obliczu obecnej sytuacji oraz zaleceń,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aby zostać w domu i ograniczyć kontakty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innymi zdobyła teraz dużą popularność.</a:t>
            </a:r>
          </a:p>
          <a:p>
            <a:pPr marL="0" indent="0"/>
            <a:endParaRPr lang="pl-PL" sz="2400" dirty="0"/>
          </a:p>
          <a:p>
            <a:pPr marL="0" indent="0"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Dzięki niej możemy wirtualnie spotkać się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przyjaciółmi i oglądać ulubione produkcje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oraz wymieniać się opiniami na ich temat. </a:t>
            </a:r>
          </a:p>
          <a:p>
            <a:pPr marL="0" indent="0"/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Może być substytutem zwyczajnych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społecznych interakcji.</a:t>
            </a:r>
          </a:p>
          <a:p>
            <a:pPr marL="0" indent="0"/>
            <a:endParaRPr lang="pl-PL" sz="2400" dirty="0"/>
          </a:p>
          <a:p>
            <a:pPr marL="0" indent="0"/>
            <a:endParaRPr lang="pl-PL" dirty="0"/>
          </a:p>
          <a:p>
            <a:pPr marL="0" indent="0"/>
            <a:endParaRPr lang="pl-PL" dirty="0"/>
          </a:p>
          <a:p>
            <a:pPr marL="0" indent="0"/>
            <a:endParaRPr lang="pl-PL" dirty="0"/>
          </a:p>
          <a:p>
            <a:pPr marL="0" indent="0"/>
            <a:endParaRPr lang="pl-PL" dirty="0"/>
          </a:p>
        </p:txBody>
      </p:sp>
      <p:sp>
        <p:nvSpPr>
          <p:cNvPr id="355" name="Google Shape;355;p34"/>
          <p:cNvSpPr txBox="1">
            <a:spLocks noGrp="1"/>
          </p:cNvSpPr>
          <p:nvPr>
            <p:ph type="title"/>
          </p:nvPr>
        </p:nvSpPr>
        <p:spPr>
          <a:xfrm>
            <a:off x="2252299" y="561093"/>
            <a:ext cx="8053421" cy="62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Wspólne sp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ę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dzanie czasu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6" name="Google Shape;356;p34"/>
          <p:cNvGrpSpPr/>
          <p:nvPr/>
        </p:nvGrpSpPr>
        <p:grpSpPr>
          <a:xfrm>
            <a:off x="765500" y="2634444"/>
            <a:ext cx="3457719" cy="3301290"/>
            <a:chOff x="5345275" y="1494513"/>
            <a:chExt cx="2305650" cy="2154475"/>
          </a:xfrm>
        </p:grpSpPr>
        <p:grpSp>
          <p:nvGrpSpPr>
            <p:cNvPr id="357" name="Google Shape;357;p34"/>
            <p:cNvGrpSpPr/>
            <p:nvPr/>
          </p:nvGrpSpPr>
          <p:grpSpPr>
            <a:xfrm>
              <a:off x="5482656" y="1650201"/>
              <a:ext cx="1776478" cy="1460526"/>
              <a:chOff x="4854725" y="758275"/>
              <a:chExt cx="2143175" cy="1654800"/>
            </a:xfrm>
          </p:grpSpPr>
          <p:sp>
            <p:nvSpPr>
              <p:cNvPr id="358" name="Google Shape;358;p34"/>
              <p:cNvSpPr/>
              <p:nvPr/>
            </p:nvSpPr>
            <p:spPr>
              <a:xfrm>
                <a:off x="4854725" y="758275"/>
                <a:ext cx="276300" cy="1654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34"/>
              <p:cNvSpPr/>
              <p:nvPr/>
            </p:nvSpPr>
            <p:spPr>
              <a:xfrm>
                <a:off x="5121421" y="758275"/>
                <a:ext cx="276300" cy="1654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4"/>
              <p:cNvSpPr/>
              <p:nvPr/>
            </p:nvSpPr>
            <p:spPr>
              <a:xfrm>
                <a:off x="5388118" y="758275"/>
                <a:ext cx="276300" cy="1654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34"/>
              <p:cNvSpPr/>
              <p:nvPr/>
            </p:nvSpPr>
            <p:spPr>
              <a:xfrm>
                <a:off x="5654814" y="758275"/>
                <a:ext cx="276300" cy="1654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34"/>
              <p:cNvSpPr/>
              <p:nvPr/>
            </p:nvSpPr>
            <p:spPr>
              <a:xfrm>
                <a:off x="5921511" y="758275"/>
                <a:ext cx="276300" cy="1654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34"/>
              <p:cNvSpPr/>
              <p:nvPr/>
            </p:nvSpPr>
            <p:spPr>
              <a:xfrm>
                <a:off x="6188207" y="758275"/>
                <a:ext cx="276300" cy="1654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34"/>
              <p:cNvSpPr/>
              <p:nvPr/>
            </p:nvSpPr>
            <p:spPr>
              <a:xfrm>
                <a:off x="6454904" y="758275"/>
                <a:ext cx="276300" cy="1654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34"/>
              <p:cNvSpPr/>
              <p:nvPr/>
            </p:nvSpPr>
            <p:spPr>
              <a:xfrm>
                <a:off x="6721600" y="758275"/>
                <a:ext cx="276300" cy="1654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6" name="Google Shape;366;p34"/>
            <p:cNvGrpSpPr/>
            <p:nvPr/>
          </p:nvGrpSpPr>
          <p:grpSpPr>
            <a:xfrm>
              <a:off x="5345275" y="1494513"/>
              <a:ext cx="2305650" cy="2154475"/>
              <a:chOff x="3802700" y="3242450"/>
              <a:chExt cx="2305650" cy="2154475"/>
            </a:xfrm>
          </p:grpSpPr>
          <p:sp>
            <p:nvSpPr>
              <p:cNvPr id="367" name="Google Shape;367;p34"/>
              <p:cNvSpPr/>
              <p:nvPr/>
            </p:nvSpPr>
            <p:spPr>
              <a:xfrm>
                <a:off x="4140650" y="4849375"/>
                <a:ext cx="205500" cy="54755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21902" extrusionOk="0">
                    <a:moveTo>
                      <a:pt x="2639" y="1"/>
                    </a:moveTo>
                    <a:lnTo>
                      <a:pt x="1" y="21901"/>
                    </a:lnTo>
                    <a:lnTo>
                      <a:pt x="1962" y="21901"/>
                    </a:lnTo>
                    <a:lnTo>
                      <a:pt x="82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34"/>
              <p:cNvSpPr/>
              <p:nvPr/>
            </p:nvSpPr>
            <p:spPr>
              <a:xfrm>
                <a:off x="4448275" y="4856975"/>
                <a:ext cx="115600" cy="313475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2539" extrusionOk="0">
                    <a:moveTo>
                      <a:pt x="1495" y="0"/>
                    </a:moveTo>
                    <a:lnTo>
                      <a:pt x="0" y="12538"/>
                    </a:lnTo>
                    <a:lnTo>
                      <a:pt x="1098" y="12538"/>
                    </a:lnTo>
                    <a:lnTo>
                      <a:pt x="4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4"/>
              <p:cNvSpPr/>
              <p:nvPr/>
            </p:nvSpPr>
            <p:spPr>
              <a:xfrm>
                <a:off x="5477350" y="4856975"/>
                <a:ext cx="116175" cy="313475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12539" extrusionOk="0">
                    <a:moveTo>
                      <a:pt x="0" y="0"/>
                    </a:moveTo>
                    <a:lnTo>
                      <a:pt x="3549" y="12538"/>
                    </a:lnTo>
                    <a:lnTo>
                      <a:pt x="4646" y="12538"/>
                    </a:lnTo>
                    <a:lnTo>
                      <a:pt x="31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4"/>
              <p:cNvSpPr/>
              <p:nvPr/>
            </p:nvSpPr>
            <p:spPr>
              <a:xfrm>
                <a:off x="5644875" y="4849375"/>
                <a:ext cx="205475" cy="547550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21902" extrusionOk="0">
                    <a:moveTo>
                      <a:pt x="0" y="1"/>
                    </a:moveTo>
                    <a:lnTo>
                      <a:pt x="6281" y="21901"/>
                    </a:lnTo>
                    <a:lnTo>
                      <a:pt x="8219" y="21901"/>
                    </a:lnTo>
                    <a:lnTo>
                      <a:pt x="55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4"/>
              <p:cNvSpPr/>
              <p:nvPr/>
            </p:nvSpPr>
            <p:spPr>
              <a:xfrm>
                <a:off x="3802700" y="3242450"/>
                <a:ext cx="2305650" cy="1733025"/>
              </a:xfrm>
              <a:custGeom>
                <a:avLst/>
                <a:gdLst/>
                <a:ahLst/>
                <a:cxnLst/>
                <a:rect l="l" t="t" r="r" b="b"/>
                <a:pathLst>
                  <a:path w="92226" h="69321" extrusionOk="0">
                    <a:moveTo>
                      <a:pt x="75602" y="6818"/>
                    </a:moveTo>
                    <a:lnTo>
                      <a:pt x="75602" y="62597"/>
                    </a:lnTo>
                    <a:lnTo>
                      <a:pt x="6724" y="61453"/>
                    </a:lnTo>
                    <a:lnTo>
                      <a:pt x="6724" y="9083"/>
                    </a:lnTo>
                    <a:lnTo>
                      <a:pt x="75602" y="6818"/>
                    </a:lnTo>
                    <a:close/>
                    <a:moveTo>
                      <a:pt x="92225" y="0"/>
                    </a:moveTo>
                    <a:lnTo>
                      <a:pt x="0" y="2638"/>
                    </a:lnTo>
                    <a:lnTo>
                      <a:pt x="0" y="67990"/>
                    </a:lnTo>
                    <a:lnTo>
                      <a:pt x="92225" y="69321"/>
                    </a:lnTo>
                    <a:lnTo>
                      <a:pt x="922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4"/>
              <p:cNvSpPr/>
              <p:nvPr/>
            </p:nvSpPr>
            <p:spPr>
              <a:xfrm>
                <a:off x="5783775" y="3504975"/>
                <a:ext cx="235850" cy="213925"/>
              </a:xfrm>
              <a:custGeom>
                <a:avLst/>
                <a:gdLst/>
                <a:ahLst/>
                <a:cxnLst/>
                <a:rect l="l" t="t" r="r" b="b"/>
                <a:pathLst>
                  <a:path w="9434" h="8557" extrusionOk="0">
                    <a:moveTo>
                      <a:pt x="4706" y="1"/>
                    </a:moveTo>
                    <a:cubicBezTo>
                      <a:pt x="2768" y="1"/>
                      <a:pt x="1019" y="1327"/>
                      <a:pt x="561" y="3298"/>
                    </a:cubicBezTo>
                    <a:cubicBezTo>
                      <a:pt x="1" y="5586"/>
                      <a:pt x="1425" y="7898"/>
                      <a:pt x="3737" y="8435"/>
                    </a:cubicBezTo>
                    <a:cubicBezTo>
                      <a:pt x="4073" y="8517"/>
                      <a:pt x="4411" y="8556"/>
                      <a:pt x="4743" y="8556"/>
                    </a:cubicBezTo>
                    <a:cubicBezTo>
                      <a:pt x="6667" y="8556"/>
                      <a:pt x="8419" y="7230"/>
                      <a:pt x="8897" y="5259"/>
                    </a:cubicBezTo>
                    <a:cubicBezTo>
                      <a:pt x="9434" y="2971"/>
                      <a:pt x="8009" y="660"/>
                      <a:pt x="5721" y="123"/>
                    </a:cubicBezTo>
                    <a:cubicBezTo>
                      <a:pt x="5381" y="40"/>
                      <a:pt x="5041" y="1"/>
                      <a:pt x="47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4"/>
              <p:cNvSpPr/>
              <p:nvPr/>
            </p:nvSpPr>
            <p:spPr>
              <a:xfrm>
                <a:off x="5783775" y="3855200"/>
                <a:ext cx="235850" cy="213925"/>
              </a:xfrm>
              <a:custGeom>
                <a:avLst/>
                <a:gdLst/>
                <a:ahLst/>
                <a:cxnLst/>
                <a:rect l="l" t="t" r="r" b="b"/>
                <a:pathLst>
                  <a:path w="9434" h="8557" extrusionOk="0">
                    <a:moveTo>
                      <a:pt x="4706" y="1"/>
                    </a:moveTo>
                    <a:cubicBezTo>
                      <a:pt x="2768" y="1"/>
                      <a:pt x="1019" y="1327"/>
                      <a:pt x="561" y="3298"/>
                    </a:cubicBezTo>
                    <a:cubicBezTo>
                      <a:pt x="1" y="5586"/>
                      <a:pt x="1425" y="7897"/>
                      <a:pt x="3737" y="8434"/>
                    </a:cubicBezTo>
                    <a:cubicBezTo>
                      <a:pt x="4073" y="8517"/>
                      <a:pt x="4411" y="8556"/>
                      <a:pt x="4743" y="8556"/>
                    </a:cubicBezTo>
                    <a:cubicBezTo>
                      <a:pt x="6667" y="8556"/>
                      <a:pt x="8419" y="7230"/>
                      <a:pt x="8897" y="5259"/>
                    </a:cubicBezTo>
                    <a:cubicBezTo>
                      <a:pt x="9434" y="2971"/>
                      <a:pt x="8009" y="659"/>
                      <a:pt x="5721" y="122"/>
                    </a:cubicBezTo>
                    <a:cubicBezTo>
                      <a:pt x="5381" y="40"/>
                      <a:pt x="5041" y="1"/>
                      <a:pt x="47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4"/>
              <p:cNvSpPr/>
              <p:nvPr/>
            </p:nvSpPr>
            <p:spPr>
              <a:xfrm>
                <a:off x="5874850" y="3521450"/>
                <a:ext cx="51375" cy="17515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006" extrusionOk="0">
                    <a:moveTo>
                      <a:pt x="1028" y="1"/>
                    </a:moveTo>
                    <a:cubicBezTo>
                      <a:pt x="467" y="1"/>
                      <a:pt x="0" y="468"/>
                      <a:pt x="0" y="1028"/>
                    </a:cubicBezTo>
                    <a:lnTo>
                      <a:pt x="0" y="5978"/>
                    </a:lnTo>
                    <a:cubicBezTo>
                      <a:pt x="0" y="6538"/>
                      <a:pt x="467" y="7005"/>
                      <a:pt x="1028" y="7005"/>
                    </a:cubicBezTo>
                    <a:cubicBezTo>
                      <a:pt x="1588" y="7005"/>
                      <a:pt x="2055" y="6538"/>
                      <a:pt x="2055" y="5978"/>
                    </a:cubicBezTo>
                    <a:lnTo>
                      <a:pt x="2055" y="1028"/>
                    </a:lnTo>
                    <a:cubicBezTo>
                      <a:pt x="2055" y="468"/>
                      <a:pt x="1588" y="1"/>
                      <a:pt x="10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34"/>
              <p:cNvSpPr/>
              <p:nvPr/>
            </p:nvSpPr>
            <p:spPr>
              <a:xfrm>
                <a:off x="5874850" y="3871675"/>
                <a:ext cx="51375" cy="17512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005" extrusionOk="0">
                    <a:moveTo>
                      <a:pt x="1028" y="0"/>
                    </a:moveTo>
                    <a:cubicBezTo>
                      <a:pt x="467" y="0"/>
                      <a:pt x="0" y="467"/>
                      <a:pt x="0" y="1028"/>
                    </a:cubicBezTo>
                    <a:lnTo>
                      <a:pt x="0" y="5978"/>
                    </a:lnTo>
                    <a:cubicBezTo>
                      <a:pt x="0" y="6538"/>
                      <a:pt x="467" y="7005"/>
                      <a:pt x="1028" y="7005"/>
                    </a:cubicBezTo>
                    <a:cubicBezTo>
                      <a:pt x="1588" y="7005"/>
                      <a:pt x="2055" y="6538"/>
                      <a:pt x="2055" y="5978"/>
                    </a:cubicBezTo>
                    <a:lnTo>
                      <a:pt x="2055" y="1028"/>
                    </a:lnTo>
                    <a:cubicBezTo>
                      <a:pt x="2055" y="467"/>
                      <a:pt x="1588" y="0"/>
                      <a:pt x="10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34"/>
              <p:cNvSpPr/>
              <p:nvPr/>
            </p:nvSpPr>
            <p:spPr>
              <a:xfrm>
                <a:off x="5772700" y="4251075"/>
                <a:ext cx="109750" cy="95175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3807" extrusionOk="0">
                    <a:moveTo>
                      <a:pt x="257" y="1"/>
                    </a:moveTo>
                    <a:cubicBezTo>
                      <a:pt x="117" y="1"/>
                      <a:pt x="0" y="118"/>
                      <a:pt x="0" y="258"/>
                    </a:cubicBezTo>
                    <a:lnTo>
                      <a:pt x="0" y="3526"/>
                    </a:lnTo>
                    <a:cubicBezTo>
                      <a:pt x="0" y="3690"/>
                      <a:pt x="117" y="3807"/>
                      <a:pt x="257" y="3807"/>
                    </a:cubicBezTo>
                    <a:lnTo>
                      <a:pt x="4110" y="3807"/>
                    </a:lnTo>
                    <a:cubicBezTo>
                      <a:pt x="4273" y="3807"/>
                      <a:pt x="4390" y="3690"/>
                      <a:pt x="4390" y="3526"/>
                    </a:cubicBezTo>
                    <a:lnTo>
                      <a:pt x="4390" y="258"/>
                    </a:lnTo>
                    <a:cubicBezTo>
                      <a:pt x="4390" y="118"/>
                      <a:pt x="4273" y="1"/>
                      <a:pt x="41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4"/>
              <p:cNvSpPr/>
              <p:nvPr/>
            </p:nvSpPr>
            <p:spPr>
              <a:xfrm>
                <a:off x="5918625" y="4251075"/>
                <a:ext cx="109750" cy="95175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3807" extrusionOk="0">
                    <a:moveTo>
                      <a:pt x="257" y="1"/>
                    </a:moveTo>
                    <a:cubicBezTo>
                      <a:pt x="117" y="1"/>
                      <a:pt x="0" y="118"/>
                      <a:pt x="0" y="258"/>
                    </a:cubicBezTo>
                    <a:lnTo>
                      <a:pt x="0" y="3526"/>
                    </a:lnTo>
                    <a:cubicBezTo>
                      <a:pt x="0" y="3690"/>
                      <a:pt x="117" y="3807"/>
                      <a:pt x="257" y="3807"/>
                    </a:cubicBezTo>
                    <a:lnTo>
                      <a:pt x="4110" y="3807"/>
                    </a:lnTo>
                    <a:cubicBezTo>
                      <a:pt x="4273" y="3807"/>
                      <a:pt x="4390" y="3690"/>
                      <a:pt x="4390" y="3526"/>
                    </a:cubicBezTo>
                    <a:lnTo>
                      <a:pt x="4390" y="258"/>
                    </a:lnTo>
                    <a:cubicBezTo>
                      <a:pt x="4390" y="118"/>
                      <a:pt x="4273" y="1"/>
                      <a:pt x="41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4"/>
              <p:cNvSpPr/>
              <p:nvPr/>
            </p:nvSpPr>
            <p:spPr>
              <a:xfrm>
                <a:off x="5772700" y="4390000"/>
                <a:ext cx="109750" cy="94600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3784" extrusionOk="0">
                    <a:moveTo>
                      <a:pt x="257" y="1"/>
                    </a:moveTo>
                    <a:cubicBezTo>
                      <a:pt x="117" y="1"/>
                      <a:pt x="0" y="94"/>
                      <a:pt x="0" y="258"/>
                    </a:cubicBezTo>
                    <a:lnTo>
                      <a:pt x="0" y="3526"/>
                    </a:lnTo>
                    <a:cubicBezTo>
                      <a:pt x="0" y="3666"/>
                      <a:pt x="117" y="3783"/>
                      <a:pt x="257" y="3783"/>
                    </a:cubicBezTo>
                    <a:lnTo>
                      <a:pt x="4110" y="3783"/>
                    </a:lnTo>
                    <a:cubicBezTo>
                      <a:pt x="4273" y="3783"/>
                      <a:pt x="4390" y="3666"/>
                      <a:pt x="4390" y="3526"/>
                    </a:cubicBezTo>
                    <a:lnTo>
                      <a:pt x="4390" y="258"/>
                    </a:lnTo>
                    <a:cubicBezTo>
                      <a:pt x="4390" y="94"/>
                      <a:pt x="4273" y="1"/>
                      <a:pt x="41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4"/>
              <p:cNvSpPr/>
              <p:nvPr/>
            </p:nvSpPr>
            <p:spPr>
              <a:xfrm>
                <a:off x="5918625" y="4390000"/>
                <a:ext cx="109750" cy="94600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3784" extrusionOk="0">
                    <a:moveTo>
                      <a:pt x="257" y="1"/>
                    </a:moveTo>
                    <a:cubicBezTo>
                      <a:pt x="117" y="1"/>
                      <a:pt x="0" y="94"/>
                      <a:pt x="0" y="258"/>
                    </a:cubicBezTo>
                    <a:lnTo>
                      <a:pt x="0" y="3526"/>
                    </a:lnTo>
                    <a:cubicBezTo>
                      <a:pt x="0" y="3666"/>
                      <a:pt x="117" y="3783"/>
                      <a:pt x="257" y="3783"/>
                    </a:cubicBezTo>
                    <a:lnTo>
                      <a:pt x="4110" y="3783"/>
                    </a:lnTo>
                    <a:cubicBezTo>
                      <a:pt x="4273" y="3783"/>
                      <a:pt x="4390" y="3666"/>
                      <a:pt x="4390" y="3526"/>
                    </a:cubicBezTo>
                    <a:lnTo>
                      <a:pt x="4390" y="258"/>
                    </a:lnTo>
                    <a:cubicBezTo>
                      <a:pt x="4390" y="94"/>
                      <a:pt x="4273" y="1"/>
                      <a:pt x="41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4"/>
              <p:cNvSpPr/>
              <p:nvPr/>
            </p:nvSpPr>
            <p:spPr>
              <a:xfrm>
                <a:off x="5772700" y="4535925"/>
                <a:ext cx="109750" cy="94600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3784" extrusionOk="0">
                    <a:moveTo>
                      <a:pt x="257" y="1"/>
                    </a:moveTo>
                    <a:cubicBezTo>
                      <a:pt x="117" y="1"/>
                      <a:pt x="0" y="94"/>
                      <a:pt x="0" y="258"/>
                    </a:cubicBezTo>
                    <a:lnTo>
                      <a:pt x="0" y="3526"/>
                    </a:lnTo>
                    <a:cubicBezTo>
                      <a:pt x="0" y="3666"/>
                      <a:pt x="117" y="3783"/>
                      <a:pt x="257" y="3783"/>
                    </a:cubicBezTo>
                    <a:lnTo>
                      <a:pt x="4110" y="3783"/>
                    </a:lnTo>
                    <a:cubicBezTo>
                      <a:pt x="4273" y="3783"/>
                      <a:pt x="4390" y="3666"/>
                      <a:pt x="4390" y="3526"/>
                    </a:cubicBezTo>
                    <a:lnTo>
                      <a:pt x="4390" y="258"/>
                    </a:lnTo>
                    <a:cubicBezTo>
                      <a:pt x="4390" y="94"/>
                      <a:pt x="4273" y="1"/>
                      <a:pt x="41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4"/>
              <p:cNvSpPr/>
              <p:nvPr/>
            </p:nvSpPr>
            <p:spPr>
              <a:xfrm>
                <a:off x="5918625" y="4535925"/>
                <a:ext cx="109750" cy="94600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3784" extrusionOk="0">
                    <a:moveTo>
                      <a:pt x="257" y="1"/>
                    </a:moveTo>
                    <a:cubicBezTo>
                      <a:pt x="117" y="1"/>
                      <a:pt x="0" y="94"/>
                      <a:pt x="0" y="258"/>
                    </a:cubicBezTo>
                    <a:lnTo>
                      <a:pt x="0" y="3526"/>
                    </a:lnTo>
                    <a:cubicBezTo>
                      <a:pt x="0" y="3666"/>
                      <a:pt x="117" y="3783"/>
                      <a:pt x="257" y="3783"/>
                    </a:cubicBezTo>
                    <a:lnTo>
                      <a:pt x="4110" y="3783"/>
                    </a:lnTo>
                    <a:cubicBezTo>
                      <a:pt x="4273" y="3783"/>
                      <a:pt x="4390" y="3666"/>
                      <a:pt x="4390" y="3526"/>
                    </a:cubicBezTo>
                    <a:lnTo>
                      <a:pt x="4390" y="258"/>
                    </a:lnTo>
                    <a:cubicBezTo>
                      <a:pt x="4390" y="94"/>
                      <a:pt x="4273" y="1"/>
                      <a:pt x="41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4"/>
              <p:cNvSpPr/>
              <p:nvPr/>
            </p:nvSpPr>
            <p:spPr>
              <a:xfrm>
                <a:off x="5772700" y="4674275"/>
                <a:ext cx="109750" cy="95150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3806" extrusionOk="0">
                    <a:moveTo>
                      <a:pt x="257" y="0"/>
                    </a:moveTo>
                    <a:cubicBezTo>
                      <a:pt x="117" y="0"/>
                      <a:pt x="0" y="117"/>
                      <a:pt x="0" y="257"/>
                    </a:cubicBezTo>
                    <a:lnTo>
                      <a:pt x="0" y="3526"/>
                    </a:lnTo>
                    <a:cubicBezTo>
                      <a:pt x="0" y="3689"/>
                      <a:pt x="117" y="3806"/>
                      <a:pt x="257" y="3806"/>
                    </a:cubicBezTo>
                    <a:lnTo>
                      <a:pt x="4110" y="3806"/>
                    </a:lnTo>
                    <a:cubicBezTo>
                      <a:pt x="4273" y="3806"/>
                      <a:pt x="4390" y="3689"/>
                      <a:pt x="4390" y="3526"/>
                    </a:cubicBezTo>
                    <a:lnTo>
                      <a:pt x="4390" y="257"/>
                    </a:lnTo>
                    <a:cubicBezTo>
                      <a:pt x="4390" y="117"/>
                      <a:pt x="4273" y="0"/>
                      <a:pt x="4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34"/>
              <p:cNvSpPr/>
              <p:nvPr/>
            </p:nvSpPr>
            <p:spPr>
              <a:xfrm>
                <a:off x="5918625" y="4674275"/>
                <a:ext cx="109750" cy="95150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3806" extrusionOk="0">
                    <a:moveTo>
                      <a:pt x="257" y="0"/>
                    </a:moveTo>
                    <a:cubicBezTo>
                      <a:pt x="117" y="0"/>
                      <a:pt x="0" y="117"/>
                      <a:pt x="0" y="257"/>
                    </a:cubicBezTo>
                    <a:lnTo>
                      <a:pt x="0" y="3526"/>
                    </a:lnTo>
                    <a:cubicBezTo>
                      <a:pt x="0" y="3689"/>
                      <a:pt x="117" y="3806"/>
                      <a:pt x="257" y="3806"/>
                    </a:cubicBezTo>
                    <a:lnTo>
                      <a:pt x="4110" y="3806"/>
                    </a:lnTo>
                    <a:cubicBezTo>
                      <a:pt x="4273" y="3806"/>
                      <a:pt x="4390" y="3689"/>
                      <a:pt x="4390" y="3526"/>
                    </a:cubicBezTo>
                    <a:lnTo>
                      <a:pt x="4390" y="257"/>
                    </a:lnTo>
                    <a:cubicBezTo>
                      <a:pt x="4390" y="117"/>
                      <a:pt x="4273" y="0"/>
                      <a:pt x="4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34"/>
              <p:cNvSpPr/>
              <p:nvPr/>
            </p:nvSpPr>
            <p:spPr>
              <a:xfrm>
                <a:off x="5772700" y="4148925"/>
                <a:ext cx="2626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7" h="889" extrusionOk="0">
                    <a:moveTo>
                      <a:pt x="0" y="1"/>
                    </a:moveTo>
                    <a:lnTo>
                      <a:pt x="0" y="888"/>
                    </a:lnTo>
                    <a:lnTo>
                      <a:pt x="10507" y="888"/>
                    </a:lnTo>
                    <a:lnTo>
                      <a:pt x="105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4" name="Obraz 33">
            <a:hlinkClick r:id="rId3" action="ppaction://hlinksldjump"/>
            <a:extLst>
              <a:ext uri="{FF2B5EF4-FFF2-40B4-BE49-F238E27FC236}">
                <a16:creationId xmlns:a16="http://schemas.microsoft.com/office/drawing/2014/main" id="{E9983351-CB34-4677-98C7-78F7EAC39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35" name="Obraz 34">
            <a:hlinkClick r:id="rId5" action="ppaction://hlinksldjump"/>
            <a:extLst>
              <a:ext uri="{FF2B5EF4-FFF2-40B4-BE49-F238E27FC236}">
                <a16:creationId xmlns:a16="http://schemas.microsoft.com/office/drawing/2014/main" id="{6C65A551-E60A-41E2-955C-15B883A2E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  <p:sp>
        <p:nvSpPr>
          <p:cNvPr id="36" name="Tytuł 1">
            <a:extLst>
              <a:ext uri="{FF2B5EF4-FFF2-40B4-BE49-F238E27FC236}">
                <a16:creationId xmlns:a16="http://schemas.microsoft.com/office/drawing/2014/main" id="{73FD4216-01CB-463F-B3F9-9D39D89D935E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Szkoła Podstawowa nr 48 w Poznaniu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90" y="1"/>
            <a:ext cx="8218898" cy="6581668"/>
          </a:xfrm>
          <a:prstGeom prst="rect">
            <a:avLst/>
          </a:prstGeom>
        </p:spPr>
      </p:pic>
      <p:pic>
        <p:nvPicPr>
          <p:cNvPr id="6" name="Obraz 5" descr="Obraz zawierający tekst, narzędzie&#10;&#10;Opis wygenerowany automatycznie">
            <a:extLst>
              <a:ext uri="{FF2B5EF4-FFF2-40B4-BE49-F238E27FC236}">
                <a16:creationId xmlns:a16="http://schemas.microsoft.com/office/drawing/2014/main" id="{2CE52338-48DA-4F69-BC60-D8BC6E13E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42" y="1647318"/>
            <a:ext cx="2580053" cy="4903789"/>
          </a:xfrm>
          <a:prstGeom prst="rect">
            <a:avLst/>
          </a:prstGeom>
        </p:spPr>
      </p:pic>
      <p:sp>
        <p:nvSpPr>
          <p:cNvPr id="12" name="Dymek myśli: chmurka 11">
            <a:extLst>
              <a:ext uri="{FF2B5EF4-FFF2-40B4-BE49-F238E27FC236}">
                <a16:creationId xmlns:a16="http://schemas.microsoft.com/office/drawing/2014/main" id="{EAF0D62B-2809-4059-A180-2E432FA49C2D}"/>
              </a:ext>
            </a:extLst>
          </p:cNvPr>
          <p:cNvSpPr/>
          <p:nvPr/>
        </p:nvSpPr>
        <p:spPr>
          <a:xfrm>
            <a:off x="5596745" y="0"/>
            <a:ext cx="4100799" cy="2393043"/>
          </a:xfrm>
          <a:prstGeom prst="cloudCallout">
            <a:avLst>
              <a:gd name="adj1" fmla="val -63698"/>
              <a:gd name="adj2" fmla="val 2428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EB86900-2146-4A29-A1B0-2932EBD61CAD}"/>
              </a:ext>
            </a:extLst>
          </p:cNvPr>
          <p:cNvSpPr txBox="1"/>
          <p:nvPr/>
        </p:nvSpPr>
        <p:spPr>
          <a:xfrm>
            <a:off x="5947445" y="592550"/>
            <a:ext cx="3285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 czy cały czas trzeba siedzieć w domu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przed komputerem?</a:t>
            </a:r>
          </a:p>
        </p:txBody>
      </p:sp>
      <p:pic>
        <p:nvPicPr>
          <p:cNvPr id="19" name="Obraz 18">
            <a:hlinkClick r:id="rId5" action="ppaction://hlinksldjump"/>
            <a:extLst>
              <a:ext uri="{FF2B5EF4-FFF2-40B4-BE49-F238E27FC236}">
                <a16:creationId xmlns:a16="http://schemas.microsoft.com/office/drawing/2014/main" id="{C89FB199-92AC-499F-9DC1-4D2445A3B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20" name="Obraz 19">
            <a:hlinkClick r:id="rId7" action="ppaction://hlinksldjump"/>
            <a:extLst>
              <a:ext uri="{FF2B5EF4-FFF2-40B4-BE49-F238E27FC236}">
                <a16:creationId xmlns:a16="http://schemas.microsoft.com/office/drawing/2014/main" id="{915A8AD5-740E-4BEE-8740-42D7B85D0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73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4550465-AC57-46AB-9BB4-45D7DBC8201A}"/>
              </a:ext>
            </a:extLst>
          </p:cNvPr>
          <p:cNvSpPr txBox="1"/>
          <p:nvPr/>
        </p:nvSpPr>
        <p:spPr>
          <a:xfrm>
            <a:off x="3124940" y="1555989"/>
            <a:ext cx="693900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Strona i aplikacja, za pomocą której można przygotować typową grę terenową z wykorzystaniem GPS, ale można również przygotować matematyczną grę terenową, nie wykorzystując GPS-u. Uczniowie lubią gry terenowe – lubią szukać miejsc określonych współrzędnymi GPS i wykonywanie wyzwań czekających tam </a:t>
            </a:r>
            <a:br>
              <a:rPr lang="pl-PL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 nich. </a:t>
            </a:r>
            <a:r>
              <a:rPr lang="pl-PL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Grę można zaplanować w zaciszu domowym, ale również </a:t>
            </a:r>
            <a:br>
              <a:rPr lang="pl-PL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dworze-w dowolnej lokalizacji. </a:t>
            </a:r>
          </a:p>
          <a:p>
            <a:pPr algn="just"/>
            <a:endParaRPr lang="pl-PL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My</a:t>
            </a:r>
            <a:r>
              <a:rPr lang="pl-PL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już w szkole wypróbowaliśmy tę aplikację, </a:t>
            </a:r>
            <a:br>
              <a:rPr lang="pl-PL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ale w </a:t>
            </a:r>
            <a:r>
              <a:rPr lang="pl-PL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actionbound</a:t>
            </a:r>
            <a:r>
              <a:rPr lang="pl-PL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możemy wspólnie ułożyć grę terenową dla siebie </a:t>
            </a:r>
            <a:br>
              <a:rPr lang="pl-PL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zagrać w nią </a:t>
            </a:r>
            <a:r>
              <a:rPr lang="pl-PL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wspólnie na odległość-każdy ze swojego domu po czym na końcu porównać wyniki w swojej aplikacji pobranej na </a:t>
            </a:r>
            <a:r>
              <a:rPr lang="pl-PL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smartfona</a:t>
            </a:r>
            <a:r>
              <a:rPr lang="pl-PL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pl-PL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F54C204-9816-4F93-8307-9B5DE482433D}"/>
              </a:ext>
            </a:extLst>
          </p:cNvPr>
          <p:cNvSpPr txBox="1"/>
          <p:nvPr/>
        </p:nvSpPr>
        <p:spPr>
          <a:xfrm>
            <a:off x="3124940" y="523783"/>
            <a:ext cx="6939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err="1">
                <a:solidFill>
                  <a:schemeClr val="bg1"/>
                </a:solidFill>
              </a:rPr>
              <a:t>Actionbound</a:t>
            </a: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12" name="Obraz 11">
            <a:hlinkClick r:id="rId4" action="ppaction://hlinksldjump"/>
            <a:extLst>
              <a:ext uri="{FF2B5EF4-FFF2-40B4-BE49-F238E27FC236}">
                <a16:creationId xmlns:a16="http://schemas.microsoft.com/office/drawing/2014/main" id="{2E58923A-4ED7-4F0D-A3BC-39499FDB7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3" name="Obraz 12">
            <a:hlinkClick r:id="rId6" action="ppaction://hlinksldjump"/>
            <a:extLst>
              <a:ext uri="{FF2B5EF4-FFF2-40B4-BE49-F238E27FC236}">
                <a16:creationId xmlns:a16="http://schemas.microsoft.com/office/drawing/2014/main" id="{83CEDD42-569C-4CE0-886E-A45FE7255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5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pic>
        <p:nvPicPr>
          <p:cNvPr id="12" name="Obraz 11">
            <a:hlinkClick r:id="rId4" action="ppaction://hlinksldjump"/>
            <a:extLst>
              <a:ext uri="{FF2B5EF4-FFF2-40B4-BE49-F238E27FC236}">
                <a16:creationId xmlns:a16="http://schemas.microsoft.com/office/drawing/2014/main" id="{2E58923A-4ED7-4F0D-A3BC-39499FDB7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3" name="Obraz 12">
            <a:hlinkClick r:id="rId6" action="ppaction://hlinksldjump"/>
            <a:extLst>
              <a:ext uri="{FF2B5EF4-FFF2-40B4-BE49-F238E27FC236}">
                <a16:creationId xmlns:a16="http://schemas.microsoft.com/office/drawing/2014/main" id="{83CEDD42-569C-4CE0-886E-A45FE7255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63AFEF8-E08E-4FB6-8FD4-08BAECADD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5" y="129064"/>
            <a:ext cx="4351735" cy="435173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8CA116F-0D5C-48D0-9458-C35B18897A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96" y="3748899"/>
            <a:ext cx="2773023" cy="277302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231DCF8-D23A-4D1A-978D-8524BF3C59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02" y="129063"/>
            <a:ext cx="4351736" cy="435173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CE0AF92-FDC3-4341-8544-90144CD83B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69" y="3755928"/>
            <a:ext cx="2773024" cy="27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58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pic>
        <p:nvPicPr>
          <p:cNvPr id="12" name="Obraz 11">
            <a:hlinkClick r:id="rId4" action="ppaction://hlinksldjump"/>
            <a:extLst>
              <a:ext uri="{FF2B5EF4-FFF2-40B4-BE49-F238E27FC236}">
                <a16:creationId xmlns:a16="http://schemas.microsoft.com/office/drawing/2014/main" id="{2E58923A-4ED7-4F0D-A3BC-39499FDB7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3" name="Obraz 12">
            <a:hlinkClick r:id="rId6" action="ppaction://hlinksldjump"/>
            <a:extLst>
              <a:ext uri="{FF2B5EF4-FFF2-40B4-BE49-F238E27FC236}">
                <a16:creationId xmlns:a16="http://schemas.microsoft.com/office/drawing/2014/main" id="{83CEDD42-569C-4CE0-886E-A45FE7255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63AFEF8-E08E-4FB6-8FD4-08BAECADD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5" y="129064"/>
            <a:ext cx="1895045" cy="18950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8CA116F-0D5C-48D0-9458-C35B18897A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4" y="1384917"/>
            <a:ext cx="5137005" cy="513700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231DCF8-D23A-4D1A-978D-8524BF3C59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92" y="129063"/>
            <a:ext cx="1895046" cy="189504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CE0AF92-FDC3-4341-8544-90144CD83B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68" y="1391947"/>
            <a:ext cx="5137005" cy="51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10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BEB68590-1A40-4380-85EA-351D907AE53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0"/>
            <a:ext cx="12190476" cy="424732"/>
          </a:xfrm>
          <a:prstGeom prst="rect">
            <a:avLst/>
          </a:prstGeom>
          <a:solidFill>
            <a:schemeClr val="tx1">
              <a:lumMod val="50000"/>
              <a:lumOff val="5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l-PL" sz="2400" dirty="0">
                <a:latin typeface="Comic Sans MS" panose="030F0702030302020204" pitchFamily="66" charset="0"/>
              </a:rPr>
              <a:t>Jak możemy się integrować? Jak utrzymywać kontakt z przyjaciółmi?</a:t>
            </a:r>
          </a:p>
        </p:txBody>
      </p:sp>
      <p:sp>
        <p:nvSpPr>
          <p:cNvPr id="11" name="Owal 10">
            <a:hlinkClick r:id="rId3" action="ppaction://hlinksldjump"/>
            <a:extLst>
              <a:ext uri="{FF2B5EF4-FFF2-40B4-BE49-F238E27FC236}">
                <a16:creationId xmlns:a16="http://schemas.microsoft.com/office/drawing/2014/main" id="{44AB02D2-3CFF-4012-9393-898323F44AAC}"/>
              </a:ext>
            </a:extLst>
          </p:cNvPr>
          <p:cNvSpPr/>
          <p:nvPr/>
        </p:nvSpPr>
        <p:spPr>
          <a:xfrm>
            <a:off x="345688" y="0"/>
            <a:ext cx="2319453" cy="225254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Owal 16">
            <a:hlinkClick r:id="rId4" action="ppaction://hlinksldjump"/>
            <a:extLst>
              <a:ext uri="{FF2B5EF4-FFF2-40B4-BE49-F238E27FC236}">
                <a16:creationId xmlns:a16="http://schemas.microsoft.com/office/drawing/2014/main" id="{28CCCA12-D76B-47C7-95C7-FD18E111397C}"/>
              </a:ext>
            </a:extLst>
          </p:cNvPr>
          <p:cNvSpPr/>
          <p:nvPr/>
        </p:nvSpPr>
        <p:spPr>
          <a:xfrm>
            <a:off x="553844" y="2724001"/>
            <a:ext cx="2319453" cy="225254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Owal 19">
            <a:hlinkClick r:id="rId5" action="ppaction://hlinksldjump"/>
            <a:extLst>
              <a:ext uri="{FF2B5EF4-FFF2-40B4-BE49-F238E27FC236}">
                <a16:creationId xmlns:a16="http://schemas.microsoft.com/office/drawing/2014/main" id="{FE8EC74A-D764-4DF3-A80C-21C5261A4FC5}"/>
              </a:ext>
            </a:extLst>
          </p:cNvPr>
          <p:cNvSpPr/>
          <p:nvPr/>
        </p:nvSpPr>
        <p:spPr>
          <a:xfrm>
            <a:off x="2791523" y="4406591"/>
            <a:ext cx="2319453" cy="225254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Owal 21">
            <a:hlinkClick r:id="rId6" action="ppaction://hlinksldjump"/>
            <a:extLst>
              <a:ext uri="{FF2B5EF4-FFF2-40B4-BE49-F238E27FC236}">
                <a16:creationId xmlns:a16="http://schemas.microsoft.com/office/drawing/2014/main" id="{47976040-F412-46B8-86FE-FBE6D4E61EEA}"/>
              </a:ext>
            </a:extLst>
          </p:cNvPr>
          <p:cNvSpPr/>
          <p:nvPr/>
        </p:nvSpPr>
        <p:spPr>
          <a:xfrm>
            <a:off x="4594303" y="954416"/>
            <a:ext cx="2319453" cy="225254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Owal 22">
            <a:hlinkClick r:id="rId6" action="ppaction://hlinksldjump"/>
            <a:extLst>
              <a:ext uri="{FF2B5EF4-FFF2-40B4-BE49-F238E27FC236}">
                <a16:creationId xmlns:a16="http://schemas.microsoft.com/office/drawing/2014/main" id="{852943C2-3FB3-4FD6-B699-5B00D6FA6550}"/>
              </a:ext>
            </a:extLst>
          </p:cNvPr>
          <p:cNvSpPr/>
          <p:nvPr/>
        </p:nvSpPr>
        <p:spPr>
          <a:xfrm>
            <a:off x="4746703" y="1106816"/>
            <a:ext cx="2319453" cy="225254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Owal 23">
            <a:hlinkClick r:id="rId7" action="ppaction://hlinksldjump"/>
            <a:extLst>
              <a:ext uri="{FF2B5EF4-FFF2-40B4-BE49-F238E27FC236}">
                <a16:creationId xmlns:a16="http://schemas.microsoft.com/office/drawing/2014/main" id="{EC0F953D-5CE9-4D21-AB23-31F73DE09233}"/>
              </a:ext>
            </a:extLst>
          </p:cNvPr>
          <p:cNvSpPr/>
          <p:nvPr/>
        </p:nvSpPr>
        <p:spPr>
          <a:xfrm>
            <a:off x="9830136" y="4012581"/>
            <a:ext cx="2319453" cy="225254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CA741369-147F-4C7A-90DE-FA03BAD91C28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sp>
        <p:nvSpPr>
          <p:cNvPr id="2" name="Prostokąt 1">
            <a:hlinkClick r:id="rId3" action="ppaction://hlinksldjump"/>
            <a:extLst>
              <a:ext uri="{FF2B5EF4-FFF2-40B4-BE49-F238E27FC236}">
                <a16:creationId xmlns:a16="http://schemas.microsoft.com/office/drawing/2014/main" id="{30F489F6-A8A1-4104-9157-A3588B2413DF}"/>
              </a:ext>
            </a:extLst>
          </p:cNvPr>
          <p:cNvSpPr/>
          <p:nvPr/>
        </p:nvSpPr>
        <p:spPr>
          <a:xfrm>
            <a:off x="10031767" y="168674"/>
            <a:ext cx="2117822" cy="1793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6773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5" name="Obraz 14">
            <a:hlinkClick r:id="rId3" action="ppaction://hlinksldjump"/>
            <a:extLst>
              <a:ext uri="{FF2B5EF4-FFF2-40B4-BE49-F238E27FC236}">
                <a16:creationId xmlns:a16="http://schemas.microsoft.com/office/drawing/2014/main" id="{BBF1A14E-0FE5-4DE8-A8D7-9F210CC78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6" name="Obraz 15">
            <a:hlinkClick r:id="rId5" action="ppaction://hlinksldjump"/>
            <a:extLst>
              <a:ext uri="{FF2B5EF4-FFF2-40B4-BE49-F238E27FC236}">
                <a16:creationId xmlns:a16="http://schemas.microsoft.com/office/drawing/2014/main" id="{6AE3A25D-98FB-4429-A628-EB188DB75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161BAB-A077-4640-A661-485D3FB692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37" y="1"/>
            <a:ext cx="8208000" cy="658166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A6E6EF4-FF9C-41E1-AE4E-CE9BE5372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31" y="1109709"/>
            <a:ext cx="6439537" cy="5280420"/>
          </a:xfrm>
          <a:prstGeom prst="rect">
            <a:avLst/>
          </a:prstGeom>
        </p:spPr>
      </p:pic>
      <p:sp>
        <p:nvSpPr>
          <p:cNvPr id="11" name="Dymek myśli: chmurka 10">
            <a:extLst>
              <a:ext uri="{FF2B5EF4-FFF2-40B4-BE49-F238E27FC236}">
                <a16:creationId xmlns:a16="http://schemas.microsoft.com/office/drawing/2014/main" id="{34F6D4B2-1172-44E1-ADDD-F23F37D25B49}"/>
              </a:ext>
            </a:extLst>
          </p:cNvPr>
          <p:cNvSpPr/>
          <p:nvPr/>
        </p:nvSpPr>
        <p:spPr>
          <a:xfrm>
            <a:off x="6512561" y="1"/>
            <a:ext cx="4839806" cy="2246050"/>
          </a:xfrm>
          <a:prstGeom prst="cloudCallout">
            <a:avLst>
              <a:gd name="adj1" fmla="val -51506"/>
              <a:gd name="adj2" fmla="val 439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C7AD5BD-F302-4565-8CAA-568DC5D8275A}"/>
              </a:ext>
            </a:extLst>
          </p:cNvPr>
          <p:cNvSpPr txBox="1"/>
          <p:nvPr/>
        </p:nvSpPr>
        <p:spPr>
          <a:xfrm>
            <a:off x="7214880" y="467871"/>
            <a:ext cx="3737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już koniec naszej podróży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Cyberświecie, ale pamiętajcie, że ta przestrzeń jest nieskończona!</a:t>
            </a:r>
          </a:p>
        </p:txBody>
      </p:sp>
    </p:spTree>
    <p:extLst>
      <p:ext uri="{BB962C8B-B14F-4D97-AF65-F5344CB8AC3E}">
        <p14:creationId xmlns:p14="http://schemas.microsoft.com/office/powerpoint/2010/main" val="23168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5" name="Obraz 14">
            <a:hlinkClick r:id="rId3" action="ppaction://hlinksldjump"/>
            <a:extLst>
              <a:ext uri="{FF2B5EF4-FFF2-40B4-BE49-F238E27FC236}">
                <a16:creationId xmlns:a16="http://schemas.microsoft.com/office/drawing/2014/main" id="{BBF1A14E-0FE5-4DE8-A8D7-9F210CC78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6" name="Obraz 15">
            <a:hlinkClick r:id="rId5" action="ppaction://hlinksldjump"/>
            <a:extLst>
              <a:ext uri="{FF2B5EF4-FFF2-40B4-BE49-F238E27FC236}">
                <a16:creationId xmlns:a16="http://schemas.microsoft.com/office/drawing/2014/main" id="{6AE3A25D-98FB-4429-A628-EB188DB75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161BAB-A077-4640-A661-485D3FB692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37" y="1"/>
            <a:ext cx="8208000" cy="6581667"/>
          </a:xfrm>
          <a:prstGeom prst="rect">
            <a:avLst/>
          </a:prstGeom>
        </p:spPr>
      </p:pic>
      <p:sp>
        <p:nvSpPr>
          <p:cNvPr id="11" name="Dymek myśli: chmurka 10">
            <a:extLst>
              <a:ext uri="{FF2B5EF4-FFF2-40B4-BE49-F238E27FC236}">
                <a16:creationId xmlns:a16="http://schemas.microsoft.com/office/drawing/2014/main" id="{34F6D4B2-1172-44E1-ADDD-F23F37D25B49}"/>
              </a:ext>
            </a:extLst>
          </p:cNvPr>
          <p:cNvSpPr/>
          <p:nvPr/>
        </p:nvSpPr>
        <p:spPr>
          <a:xfrm>
            <a:off x="4896732" y="596786"/>
            <a:ext cx="4839806" cy="2246050"/>
          </a:xfrm>
          <a:prstGeom prst="cloudCallout">
            <a:avLst>
              <a:gd name="adj1" fmla="val -64163"/>
              <a:gd name="adj2" fmla="val 721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C7AD5BD-F302-4565-8CAA-568DC5D8275A}"/>
              </a:ext>
            </a:extLst>
          </p:cNvPr>
          <p:cNvSpPr txBox="1"/>
          <p:nvPr/>
        </p:nvSpPr>
        <p:spPr>
          <a:xfrm>
            <a:off x="5373674" y="1123202"/>
            <a:ext cx="3737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koniec, porozmawiajmy jeszcze z Panią Dyrektor Szkoły Podstawowej nr 48 w Poznaniu</a:t>
            </a:r>
          </a:p>
        </p:txBody>
      </p:sp>
      <p:pic>
        <p:nvPicPr>
          <p:cNvPr id="12" name="Obraz 11" descr="Obraz zawierający tekst, narzędzie&#10;&#10;Opis wygenerowany automatycznie">
            <a:extLst>
              <a:ext uri="{FF2B5EF4-FFF2-40B4-BE49-F238E27FC236}">
                <a16:creationId xmlns:a16="http://schemas.microsoft.com/office/drawing/2014/main" id="{99988D30-C361-491B-9F4D-B07D9832BA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62" y="1670803"/>
            <a:ext cx="2580053" cy="490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87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23" y="1"/>
            <a:ext cx="8218898" cy="6581668"/>
          </a:xfrm>
          <a:prstGeom prst="rect">
            <a:avLst/>
          </a:prstGeom>
        </p:spPr>
      </p:pic>
      <p:sp>
        <p:nvSpPr>
          <p:cNvPr id="2" name="Dymek mowy: owalny 1">
            <a:extLst>
              <a:ext uri="{FF2B5EF4-FFF2-40B4-BE49-F238E27FC236}">
                <a16:creationId xmlns:a16="http://schemas.microsoft.com/office/drawing/2014/main" id="{61AE466B-43E7-49A8-B9FF-EE9E3979842B}"/>
              </a:ext>
            </a:extLst>
          </p:cNvPr>
          <p:cNvSpPr/>
          <p:nvPr/>
        </p:nvSpPr>
        <p:spPr>
          <a:xfrm flipH="1">
            <a:off x="507052" y="520737"/>
            <a:ext cx="4749270" cy="1429306"/>
          </a:xfrm>
          <a:prstGeom prst="wedgeEllipseCallout">
            <a:avLst>
              <a:gd name="adj1" fmla="val -20622"/>
              <a:gd name="adj2" fmla="val 6622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76B71FE-2E51-4296-96A1-75FF2C52BC3C}"/>
              </a:ext>
            </a:extLst>
          </p:cNvPr>
          <p:cNvSpPr txBox="1"/>
          <p:nvPr/>
        </p:nvSpPr>
        <p:spPr>
          <a:xfrm>
            <a:off x="738613" y="899432"/>
            <a:ext cx="4286148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Czy zauważa Pani jakieś pozytywne aspekty prowadzenia nauki w formie zdalnej?</a:t>
            </a:r>
          </a:p>
        </p:txBody>
      </p:sp>
      <p:sp>
        <p:nvSpPr>
          <p:cNvPr id="4" name="Dymek mowy: owalny 3">
            <a:extLst>
              <a:ext uri="{FF2B5EF4-FFF2-40B4-BE49-F238E27FC236}">
                <a16:creationId xmlns:a16="http://schemas.microsoft.com/office/drawing/2014/main" id="{19C36538-9778-4FA8-A971-486834A952F7}"/>
              </a:ext>
            </a:extLst>
          </p:cNvPr>
          <p:cNvSpPr/>
          <p:nvPr/>
        </p:nvSpPr>
        <p:spPr>
          <a:xfrm>
            <a:off x="5435187" y="305753"/>
            <a:ext cx="5871554" cy="2874971"/>
          </a:xfrm>
          <a:prstGeom prst="wedgeEllipseCallout">
            <a:avLst>
              <a:gd name="adj1" fmla="val -16388"/>
              <a:gd name="adj2" fmla="val 6241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3A4F168-3653-4478-89E8-FE9CA30972EF}"/>
              </a:ext>
            </a:extLst>
          </p:cNvPr>
          <p:cNvSpPr txBox="1"/>
          <p:nvPr/>
        </p:nvSpPr>
        <p:spPr>
          <a:xfrm>
            <a:off x="5747611" y="1072880"/>
            <a:ext cx="51668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Myślę, że kilkumiesięczne doświadczenia z nauczania zdalnego, doskonalenie umiejętności technicznych, wykorzystanie programów multimedialnych, platform edukacyjnych można włączyć jako formę uzupełnienia i uatrakcyjnienia nauczania tradycyjnego.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87E2435-207A-4ECB-B41A-D66149375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464" y="2825669"/>
            <a:ext cx="1381832" cy="4061750"/>
          </a:xfrm>
          <a:prstGeom prst="rect">
            <a:avLst/>
          </a:prstGeom>
        </p:spPr>
      </p:pic>
      <p:pic>
        <p:nvPicPr>
          <p:cNvPr id="14" name="Obraz 13" descr="Obraz zawierający tekst, narzędzie&#10;&#10;Opis wygenerowany automatycznie">
            <a:extLst>
              <a:ext uri="{FF2B5EF4-FFF2-40B4-BE49-F238E27FC236}">
                <a16:creationId xmlns:a16="http://schemas.microsoft.com/office/drawing/2014/main" id="{37E773CA-6CE3-42E3-83A7-FF55D1CBD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23" y="1950042"/>
            <a:ext cx="1764189" cy="3353114"/>
          </a:xfrm>
          <a:prstGeom prst="rect">
            <a:avLst/>
          </a:prstGeom>
        </p:spPr>
      </p:pic>
      <p:pic>
        <p:nvPicPr>
          <p:cNvPr id="12" name="Obraz 11">
            <a:hlinkClick r:id="rId6" action="ppaction://hlinksldjump"/>
            <a:extLst>
              <a:ext uri="{FF2B5EF4-FFF2-40B4-BE49-F238E27FC236}">
                <a16:creationId xmlns:a16="http://schemas.microsoft.com/office/drawing/2014/main" id="{39A25D21-7B24-4F13-8640-4C421B855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3" name="Obraz 12">
            <a:hlinkClick r:id="rId8" action="ppaction://hlinksldjump"/>
            <a:extLst>
              <a:ext uri="{FF2B5EF4-FFF2-40B4-BE49-F238E27FC236}">
                <a16:creationId xmlns:a16="http://schemas.microsoft.com/office/drawing/2014/main" id="{D013FFB9-4006-48BB-AED6-76D0BD44EA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19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30" y="-1"/>
            <a:ext cx="8218898" cy="6581668"/>
          </a:xfrm>
          <a:prstGeom prst="rect">
            <a:avLst/>
          </a:prstGeom>
        </p:spPr>
      </p:pic>
      <p:sp>
        <p:nvSpPr>
          <p:cNvPr id="2" name="Dymek mowy: owalny 1">
            <a:extLst>
              <a:ext uri="{FF2B5EF4-FFF2-40B4-BE49-F238E27FC236}">
                <a16:creationId xmlns:a16="http://schemas.microsoft.com/office/drawing/2014/main" id="{61AE466B-43E7-49A8-B9FF-EE9E3979842B}"/>
              </a:ext>
            </a:extLst>
          </p:cNvPr>
          <p:cNvSpPr/>
          <p:nvPr/>
        </p:nvSpPr>
        <p:spPr>
          <a:xfrm flipH="1">
            <a:off x="650663" y="355079"/>
            <a:ext cx="4682230" cy="1437057"/>
          </a:xfrm>
          <a:prstGeom prst="wedgeEllipseCallout">
            <a:avLst>
              <a:gd name="adj1" fmla="val -26307"/>
              <a:gd name="adj2" fmla="val 6198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76B71FE-2E51-4296-96A1-75FF2C52BC3C}"/>
              </a:ext>
            </a:extLst>
          </p:cNvPr>
          <p:cNvSpPr txBox="1"/>
          <p:nvPr/>
        </p:nvSpPr>
        <p:spPr>
          <a:xfrm>
            <a:off x="1026857" y="754529"/>
            <a:ext cx="3929842" cy="10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Czy sądzi pani że elektronika pomogła nauce w tych czasach?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ymek mowy: owalny 3">
            <a:extLst>
              <a:ext uri="{FF2B5EF4-FFF2-40B4-BE49-F238E27FC236}">
                <a16:creationId xmlns:a16="http://schemas.microsoft.com/office/drawing/2014/main" id="{19C36538-9778-4FA8-A971-486834A952F7}"/>
              </a:ext>
            </a:extLst>
          </p:cNvPr>
          <p:cNvSpPr/>
          <p:nvPr/>
        </p:nvSpPr>
        <p:spPr>
          <a:xfrm>
            <a:off x="4797712" y="890665"/>
            <a:ext cx="7065789" cy="3033264"/>
          </a:xfrm>
          <a:prstGeom prst="wedgeEllipseCallout">
            <a:avLst>
              <a:gd name="adj1" fmla="val -39547"/>
              <a:gd name="adj2" fmla="val 478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3A4F168-3653-4478-89E8-FE9CA30972EF}"/>
              </a:ext>
            </a:extLst>
          </p:cNvPr>
          <p:cNvSpPr txBox="1"/>
          <p:nvPr/>
        </p:nvSpPr>
        <p:spPr>
          <a:xfrm>
            <a:off x="5836043" y="1455125"/>
            <a:ext cx="5166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Dzięki rozwojowi techniki nauczanie w czasie epidemii było możliwe. Sto lat temu, podczas epidemii hiszpanki, nie zamknięto szkół (tylko w kilku miastach i na bardzo krótki czas); zorganizowanie nauki i kształcenia ograniczało się tylko do zlecenia pracy samodzielnej uczniów (co mogło być niezwykle trudne😉).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FC65573-C83E-452D-A08A-40D689A7A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62" y="3273756"/>
            <a:ext cx="1224425" cy="3599068"/>
          </a:xfrm>
          <a:prstGeom prst="rect">
            <a:avLst/>
          </a:prstGeom>
        </p:spPr>
      </p:pic>
      <p:pic>
        <p:nvPicPr>
          <p:cNvPr id="13" name="Obraz 12" descr="Obraz zawierający tekst, narzędzie&#10;&#10;Opis wygenerowany automatycznie">
            <a:extLst>
              <a:ext uri="{FF2B5EF4-FFF2-40B4-BE49-F238E27FC236}">
                <a16:creationId xmlns:a16="http://schemas.microsoft.com/office/drawing/2014/main" id="{C6628B3E-3D81-423F-AD65-8B41B686E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23" y="1950042"/>
            <a:ext cx="1764189" cy="3353114"/>
          </a:xfrm>
          <a:prstGeom prst="rect">
            <a:avLst/>
          </a:prstGeom>
        </p:spPr>
      </p:pic>
      <p:pic>
        <p:nvPicPr>
          <p:cNvPr id="14" name="Obraz 13">
            <a:hlinkClick r:id="rId6" action="ppaction://hlinksldjump"/>
            <a:extLst>
              <a:ext uri="{FF2B5EF4-FFF2-40B4-BE49-F238E27FC236}">
                <a16:creationId xmlns:a16="http://schemas.microsoft.com/office/drawing/2014/main" id="{36B06C3C-074F-463C-83AE-EA6C50136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5" name="Obraz 14">
            <a:hlinkClick r:id="rId8" action="ppaction://hlinksldjump"/>
            <a:extLst>
              <a:ext uri="{FF2B5EF4-FFF2-40B4-BE49-F238E27FC236}">
                <a16:creationId xmlns:a16="http://schemas.microsoft.com/office/drawing/2014/main" id="{82C365D1-E6FA-4EE4-A2CA-21769FB7A8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89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11" y="-1"/>
            <a:ext cx="8218898" cy="6581668"/>
          </a:xfrm>
          <a:prstGeom prst="rect">
            <a:avLst/>
          </a:prstGeom>
        </p:spPr>
      </p:pic>
      <p:sp>
        <p:nvSpPr>
          <p:cNvPr id="2" name="Dymek mowy: owalny 1">
            <a:extLst>
              <a:ext uri="{FF2B5EF4-FFF2-40B4-BE49-F238E27FC236}">
                <a16:creationId xmlns:a16="http://schemas.microsoft.com/office/drawing/2014/main" id="{61AE466B-43E7-49A8-B9FF-EE9E3979842B}"/>
              </a:ext>
            </a:extLst>
          </p:cNvPr>
          <p:cNvSpPr/>
          <p:nvPr/>
        </p:nvSpPr>
        <p:spPr>
          <a:xfrm flipH="1">
            <a:off x="633278" y="356232"/>
            <a:ext cx="4682230" cy="1401547"/>
          </a:xfrm>
          <a:prstGeom prst="wedgeEllipseCallout">
            <a:avLst>
              <a:gd name="adj1" fmla="val -26307"/>
              <a:gd name="adj2" fmla="val 6198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76B71FE-2E51-4296-96A1-75FF2C52BC3C}"/>
              </a:ext>
            </a:extLst>
          </p:cNvPr>
          <p:cNvSpPr txBox="1"/>
          <p:nvPr/>
        </p:nvSpPr>
        <p:spPr>
          <a:xfrm>
            <a:off x="1009472" y="754529"/>
            <a:ext cx="3929842" cy="10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Czy uważa pani że dzieci odnajdują się w cyberświecie ?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ymek mowy: owalny 3">
            <a:extLst>
              <a:ext uri="{FF2B5EF4-FFF2-40B4-BE49-F238E27FC236}">
                <a16:creationId xmlns:a16="http://schemas.microsoft.com/office/drawing/2014/main" id="{19C36538-9778-4FA8-A971-486834A952F7}"/>
              </a:ext>
            </a:extLst>
          </p:cNvPr>
          <p:cNvSpPr/>
          <p:nvPr/>
        </p:nvSpPr>
        <p:spPr>
          <a:xfrm>
            <a:off x="5073734" y="152832"/>
            <a:ext cx="6942908" cy="3345135"/>
          </a:xfrm>
          <a:prstGeom prst="wedgeEllipseCallout">
            <a:avLst>
              <a:gd name="adj1" fmla="val -34455"/>
              <a:gd name="adj2" fmla="val 487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3A4F168-3653-4478-89E8-FE9CA30972EF}"/>
              </a:ext>
            </a:extLst>
          </p:cNvPr>
          <p:cNvSpPr txBox="1"/>
          <p:nvPr/>
        </p:nvSpPr>
        <p:spPr>
          <a:xfrm>
            <a:off x="6145353" y="518570"/>
            <a:ext cx="51668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bardzo trudne i złożone pytanie. Na pewno świetnie radzicie sobie w cyberświecie.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Czy odnajdujecie się tam, czy zaspokaja ten świat wszystkie Wasze potrzeby? Mam ogromną nadzieję, że odpowiedź zawsze będzie taka sama – nie.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Wy, młodzi ludzie, i my, dorośli musimy być bardzo czujni, by cyberprzestrzeń nie omamiła nas,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 przysłoniła nam tego, co ważne, by była uzupełnieniem życia, nie jego istotą.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3C66217-5E3D-4F76-80F1-7F16869BD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11" y="3380894"/>
            <a:ext cx="1224425" cy="3599068"/>
          </a:xfrm>
          <a:prstGeom prst="rect">
            <a:avLst/>
          </a:prstGeom>
        </p:spPr>
      </p:pic>
      <p:pic>
        <p:nvPicPr>
          <p:cNvPr id="12" name="Obraz 11" descr="Obraz zawierający tekst, narzędzie&#10;&#10;Opis wygenerowany automatycznie">
            <a:extLst>
              <a:ext uri="{FF2B5EF4-FFF2-40B4-BE49-F238E27FC236}">
                <a16:creationId xmlns:a16="http://schemas.microsoft.com/office/drawing/2014/main" id="{4646EA35-E41F-4092-928F-9B305126D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05" y="1686704"/>
            <a:ext cx="1764189" cy="3353114"/>
          </a:xfrm>
          <a:prstGeom prst="rect">
            <a:avLst/>
          </a:prstGeom>
        </p:spPr>
      </p:pic>
      <p:pic>
        <p:nvPicPr>
          <p:cNvPr id="13" name="Obraz 12">
            <a:hlinkClick r:id="rId6" action="ppaction://hlinksldjump"/>
            <a:extLst>
              <a:ext uri="{FF2B5EF4-FFF2-40B4-BE49-F238E27FC236}">
                <a16:creationId xmlns:a16="http://schemas.microsoft.com/office/drawing/2014/main" id="{5FCEBE00-E9B2-4428-9D4F-0B8410004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4" name="Obraz 13">
            <a:hlinkClick r:id="rId8" action="ppaction://hlinksldjump"/>
            <a:extLst>
              <a:ext uri="{FF2B5EF4-FFF2-40B4-BE49-F238E27FC236}">
                <a16:creationId xmlns:a16="http://schemas.microsoft.com/office/drawing/2014/main" id="{D218911B-4160-461D-B8BC-EE3D3985AC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6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88" y="1"/>
            <a:ext cx="8143349" cy="6581668"/>
          </a:xfrm>
          <a:prstGeom prst="rect">
            <a:avLst/>
          </a:prstGeom>
        </p:spPr>
      </p:pic>
      <p:pic>
        <p:nvPicPr>
          <p:cNvPr id="15" name="Obraz 14">
            <a:hlinkClick r:id="rId4" action="ppaction://hlinksldjump"/>
            <a:extLst>
              <a:ext uri="{FF2B5EF4-FFF2-40B4-BE49-F238E27FC236}">
                <a16:creationId xmlns:a16="http://schemas.microsoft.com/office/drawing/2014/main" id="{BBF1A14E-0FE5-4DE8-A8D7-9F210CC78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6" name="Obraz 15">
            <a:hlinkClick r:id="rId6" action="ppaction://hlinksldjump"/>
            <a:extLst>
              <a:ext uri="{FF2B5EF4-FFF2-40B4-BE49-F238E27FC236}">
                <a16:creationId xmlns:a16="http://schemas.microsoft.com/office/drawing/2014/main" id="{6AE3A25D-98FB-4429-A628-EB188DB75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  <p:pic>
        <p:nvPicPr>
          <p:cNvPr id="10" name="Obraz 9" descr="Obraz zawierający tekst, narzędzie&#10;&#10;Opis wygenerowany automatycznie">
            <a:extLst>
              <a:ext uri="{FF2B5EF4-FFF2-40B4-BE49-F238E27FC236}">
                <a16:creationId xmlns:a16="http://schemas.microsoft.com/office/drawing/2014/main" id="{6BA89081-755A-4E1D-8780-D0E2BE7BF2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47" y="1649589"/>
            <a:ext cx="2580053" cy="4903789"/>
          </a:xfrm>
          <a:prstGeom prst="rect">
            <a:avLst/>
          </a:prstGeom>
        </p:spPr>
      </p:pic>
      <p:sp>
        <p:nvSpPr>
          <p:cNvPr id="12" name="Dymek myśli: chmurka 11">
            <a:extLst>
              <a:ext uri="{FF2B5EF4-FFF2-40B4-BE49-F238E27FC236}">
                <a16:creationId xmlns:a16="http://schemas.microsoft.com/office/drawing/2014/main" id="{42A565FC-FC52-4B28-A659-EF7A25C5BE90}"/>
              </a:ext>
            </a:extLst>
          </p:cNvPr>
          <p:cNvSpPr/>
          <p:nvPr/>
        </p:nvSpPr>
        <p:spPr>
          <a:xfrm>
            <a:off x="5189954" y="176738"/>
            <a:ext cx="4100799" cy="2393043"/>
          </a:xfrm>
          <a:prstGeom prst="cloudCallout">
            <a:avLst>
              <a:gd name="adj1" fmla="val -63698"/>
              <a:gd name="adj2" fmla="val 2428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15F30B9-0409-4A17-B350-2A426C64BFD2}"/>
              </a:ext>
            </a:extLst>
          </p:cNvPr>
          <p:cNvSpPr txBox="1"/>
          <p:nvPr/>
        </p:nvSpPr>
        <p:spPr>
          <a:xfrm>
            <a:off x="5641423" y="616827"/>
            <a:ext cx="3254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Pani Dyrektor ma rację. I </a:t>
            </a:r>
            <a:r>
              <a:rPr lang="pl-PL" sz="2400" b="1" dirty="0">
                <a:solidFill>
                  <a:prstClr val="black"/>
                </a:solidFill>
                <a:latin typeface="Calibri" panose="020F0502020204030204"/>
              </a:rPr>
              <a:t>choć C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yberświat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nie zaspokoi wszystkich naszych potrzeb… </a:t>
            </a:r>
          </a:p>
        </p:txBody>
      </p:sp>
    </p:spTree>
    <p:extLst>
      <p:ext uri="{BB962C8B-B14F-4D97-AF65-F5344CB8AC3E}">
        <p14:creationId xmlns:p14="http://schemas.microsoft.com/office/powerpoint/2010/main" val="177366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5" name="Obraz 14">
            <a:hlinkClick r:id="rId3" action="ppaction://hlinksldjump"/>
            <a:extLst>
              <a:ext uri="{FF2B5EF4-FFF2-40B4-BE49-F238E27FC236}">
                <a16:creationId xmlns:a16="http://schemas.microsoft.com/office/drawing/2014/main" id="{BBF1A14E-0FE5-4DE8-A8D7-9F210CC78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6" name="Obraz 15">
            <a:hlinkClick r:id="rId5" action="ppaction://hlinksldjump"/>
            <a:extLst>
              <a:ext uri="{FF2B5EF4-FFF2-40B4-BE49-F238E27FC236}">
                <a16:creationId xmlns:a16="http://schemas.microsoft.com/office/drawing/2014/main" id="{6AE3A25D-98FB-4429-A628-EB188DB75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161BAB-A077-4640-A661-485D3FB692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37" y="1"/>
            <a:ext cx="8208000" cy="658166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18C7854-6656-4240-B9A2-AF5C77BA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873" y="484135"/>
            <a:ext cx="5613400" cy="561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538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37" y="1"/>
            <a:ext cx="8208000" cy="6581667"/>
          </a:xfrm>
          <a:prstGeom prst="rect">
            <a:avLst/>
          </a:prstGeom>
        </p:spPr>
      </p:pic>
      <p:pic>
        <p:nvPicPr>
          <p:cNvPr id="15" name="Obraz 14">
            <a:hlinkClick r:id="rId4" action="ppaction://hlinksldjump"/>
            <a:extLst>
              <a:ext uri="{FF2B5EF4-FFF2-40B4-BE49-F238E27FC236}">
                <a16:creationId xmlns:a16="http://schemas.microsoft.com/office/drawing/2014/main" id="{BBF1A14E-0FE5-4DE8-A8D7-9F210CC78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6" name="Obraz 15">
            <a:hlinkClick r:id="rId6" action="ppaction://hlinksldjump"/>
            <a:extLst>
              <a:ext uri="{FF2B5EF4-FFF2-40B4-BE49-F238E27FC236}">
                <a16:creationId xmlns:a16="http://schemas.microsoft.com/office/drawing/2014/main" id="{6AE3A25D-98FB-4429-A628-EB188DB75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  <p:pic>
        <p:nvPicPr>
          <p:cNvPr id="10" name="Obraz 9" descr="Obraz zawierający tekst, narzędzie&#10;&#10;Opis wygenerowany automatycznie">
            <a:extLst>
              <a:ext uri="{FF2B5EF4-FFF2-40B4-BE49-F238E27FC236}">
                <a16:creationId xmlns:a16="http://schemas.microsoft.com/office/drawing/2014/main" id="{6BA89081-755A-4E1D-8780-D0E2BE7BF2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47" y="1649589"/>
            <a:ext cx="2580053" cy="4903789"/>
          </a:xfrm>
          <a:prstGeom prst="rect">
            <a:avLst/>
          </a:prstGeom>
        </p:spPr>
      </p:pic>
      <p:sp>
        <p:nvSpPr>
          <p:cNvPr id="12" name="Dymek myśli: chmurka 11">
            <a:extLst>
              <a:ext uri="{FF2B5EF4-FFF2-40B4-BE49-F238E27FC236}">
                <a16:creationId xmlns:a16="http://schemas.microsoft.com/office/drawing/2014/main" id="{42A565FC-FC52-4B28-A659-EF7A25C5BE90}"/>
              </a:ext>
            </a:extLst>
          </p:cNvPr>
          <p:cNvSpPr/>
          <p:nvPr/>
        </p:nvSpPr>
        <p:spPr>
          <a:xfrm>
            <a:off x="5189954" y="176738"/>
            <a:ext cx="4100799" cy="2393043"/>
          </a:xfrm>
          <a:prstGeom prst="cloudCallout">
            <a:avLst>
              <a:gd name="adj1" fmla="val -63698"/>
              <a:gd name="adj2" fmla="val 2428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15F30B9-0409-4A17-B350-2A426C64BFD2}"/>
              </a:ext>
            </a:extLst>
          </p:cNvPr>
          <p:cNvSpPr txBox="1"/>
          <p:nvPr/>
        </p:nvSpPr>
        <p:spPr>
          <a:xfrm>
            <a:off x="5923489" y="889614"/>
            <a:ext cx="2645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…to są też i duże plusy</a:t>
            </a:r>
          </a:p>
        </p:txBody>
      </p:sp>
    </p:spTree>
    <p:extLst>
      <p:ext uri="{BB962C8B-B14F-4D97-AF65-F5344CB8AC3E}">
        <p14:creationId xmlns:p14="http://schemas.microsoft.com/office/powerpoint/2010/main" val="2253479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30" y="1"/>
            <a:ext cx="8218898" cy="658166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47CA333-A4EA-4129-85DD-D517E620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94" y="207733"/>
            <a:ext cx="4357736" cy="616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38005F0-D568-4433-BA0E-E18FD9C8B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29" y="207733"/>
            <a:ext cx="4359164" cy="616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hlinkClick r:id="rId6" action="ppaction://hlinksldjump"/>
            <a:extLst>
              <a:ext uri="{FF2B5EF4-FFF2-40B4-BE49-F238E27FC236}">
                <a16:creationId xmlns:a16="http://schemas.microsoft.com/office/drawing/2014/main" id="{FC744CD3-350B-4400-B526-761738D60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9" name="Obraz 8">
            <a:hlinkClick r:id="rId8" action="ppaction://hlinksldjump"/>
            <a:extLst>
              <a:ext uri="{FF2B5EF4-FFF2-40B4-BE49-F238E27FC236}">
                <a16:creationId xmlns:a16="http://schemas.microsoft.com/office/drawing/2014/main" id="{D1BAF852-63EC-4700-B341-F72DB7AFDC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74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30" y="1"/>
            <a:ext cx="8218898" cy="6581668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0AEBA51-1A9B-4DEF-915D-1694A9BE2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87" y="763479"/>
            <a:ext cx="7665784" cy="5188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hlinkClick r:id="rId5" action="ppaction://hlinksldjump"/>
            <a:extLst>
              <a:ext uri="{FF2B5EF4-FFF2-40B4-BE49-F238E27FC236}">
                <a16:creationId xmlns:a16="http://schemas.microsoft.com/office/drawing/2014/main" id="{F16276CE-585F-4747-B686-660131D5B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8" name="Obraz 7">
            <a:hlinkClick r:id="rId7" action="ppaction://hlinksldjump"/>
            <a:extLst>
              <a:ext uri="{FF2B5EF4-FFF2-40B4-BE49-F238E27FC236}">
                <a16:creationId xmlns:a16="http://schemas.microsoft.com/office/drawing/2014/main" id="{54C62CA4-4A4C-4D2A-8720-FA29E75792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7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B571E1AB-3AC8-45AB-8685-3E9FE6AFC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609968" cy="212536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CD39D88-6F7C-42C6-9727-747B437EE21B}"/>
              </a:ext>
            </a:extLst>
          </p:cNvPr>
          <p:cNvSpPr txBox="1"/>
          <p:nvPr/>
        </p:nvSpPr>
        <p:spPr>
          <a:xfrm>
            <a:off x="5192854" y="428512"/>
            <a:ext cx="487782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Tik Tok to aplikacja społecznościowa dla nastolatków, dzięki której możliwe jest śpiewanie </a:t>
            </a:r>
            <a:br>
              <a:rPr lang="pl-PL" sz="28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tańczenie do ulubionych piosenek.  </a:t>
            </a:r>
            <a:br>
              <a:rPr lang="pl-PL" i="0" dirty="0">
                <a:solidFill>
                  <a:srgbClr val="222222"/>
                </a:solidFill>
                <a:effectLst/>
                <a:latin typeface="Lato"/>
              </a:rPr>
            </a:br>
            <a:br>
              <a:rPr lang="pl-PL" i="0" dirty="0">
                <a:solidFill>
                  <a:srgbClr val="222222"/>
                </a:solidFill>
                <a:effectLst/>
                <a:latin typeface="Lato"/>
              </a:rPr>
            </a:br>
            <a:br>
              <a:rPr lang="pl-PL" i="0" dirty="0">
                <a:solidFill>
                  <a:srgbClr val="222222"/>
                </a:solidFill>
                <a:effectLst/>
                <a:latin typeface="Lato"/>
              </a:rPr>
            </a:br>
            <a:endParaRPr lang="pl-PL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5D30F23-8C4E-4120-8F31-870658B1D172}"/>
              </a:ext>
            </a:extLst>
          </p:cNvPr>
          <p:cNvSpPr txBox="1"/>
          <p:nvPr/>
        </p:nvSpPr>
        <p:spPr>
          <a:xfrm>
            <a:off x="2291204" y="2598337"/>
            <a:ext cx="603318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pl-PL" sz="28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8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Dodatkowo Tik Tok to nic innego jak dzielenie </a:t>
            </a:r>
            <a:r>
              <a:rPr lang="pl-PL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się krótkimi </a:t>
            </a:r>
          </a:p>
          <a:p>
            <a:r>
              <a:rPr lang="pl-PL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teledyskami z przyjaciółmi. </a:t>
            </a:r>
            <a:br>
              <a:rPr lang="pl-PL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Można nagrywać je ze znajomymi, robić duety i live.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5E8EA5B1-E362-49D9-A777-6E7C90156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712" y="3118538"/>
            <a:ext cx="1541488" cy="3232553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89046CF4-6889-43AD-810E-715B20252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7687" y="3118538"/>
            <a:ext cx="1433599" cy="3132678"/>
          </a:xfrm>
          <a:prstGeom prst="rect">
            <a:avLst/>
          </a:prstGeom>
        </p:spPr>
      </p:pic>
      <p:pic>
        <p:nvPicPr>
          <p:cNvPr id="12" name="Obraz 11">
            <a:hlinkClick r:id="rId7" action="ppaction://hlinksldjump"/>
            <a:extLst>
              <a:ext uri="{FF2B5EF4-FFF2-40B4-BE49-F238E27FC236}">
                <a16:creationId xmlns:a16="http://schemas.microsoft.com/office/drawing/2014/main" id="{965523C0-95F6-4101-A2FB-82770D7CEF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5" name="Obraz 14">
            <a:hlinkClick r:id="rId9" action="ppaction://hlinksldjump"/>
            <a:extLst>
              <a:ext uri="{FF2B5EF4-FFF2-40B4-BE49-F238E27FC236}">
                <a16:creationId xmlns:a16="http://schemas.microsoft.com/office/drawing/2014/main" id="{583FA9F6-6347-4127-A148-1748C4E80A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B739C423-D31E-4803-BB20-18895C95B137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</p:spTree>
    <p:extLst>
      <p:ext uri="{BB962C8B-B14F-4D97-AF65-F5344CB8AC3E}">
        <p14:creationId xmlns:p14="http://schemas.microsoft.com/office/powerpoint/2010/main" val="524737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06" y="1"/>
            <a:ext cx="8218898" cy="658166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3DD3412-E61C-4EB1-9D4E-F5E623FD92D8}"/>
              </a:ext>
            </a:extLst>
          </p:cNvPr>
          <p:cNvSpPr txBox="1"/>
          <p:nvPr/>
        </p:nvSpPr>
        <p:spPr>
          <a:xfrm>
            <a:off x="2998407" y="118025"/>
            <a:ext cx="696058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0" i="0" dirty="0">
                <a:solidFill>
                  <a:srgbClr val="333333"/>
                </a:solidFill>
                <a:effectLst/>
                <a:latin typeface="PT Sans"/>
              </a:rPr>
              <a:t>	Nowe technologie już dzisiaj pomagają </a:t>
            </a:r>
          </a:p>
          <a:p>
            <a:pPr algn="ctr"/>
            <a:r>
              <a:rPr lang="pl-PL" sz="2000" b="0" i="0" dirty="0">
                <a:solidFill>
                  <a:srgbClr val="333333"/>
                </a:solidFill>
                <a:effectLst/>
                <a:latin typeface="PT Sans"/>
              </a:rPr>
              <a:t>w walce z pandemią i są w stanie złagodzić niektóre jej społeczne i ekonomiczne konsekwencje. </a:t>
            </a:r>
            <a:br>
              <a:rPr lang="pl-PL" sz="2000" b="0" i="0" dirty="0">
                <a:solidFill>
                  <a:srgbClr val="333333"/>
                </a:solidFill>
                <a:effectLst/>
                <a:latin typeface="PT Sans"/>
              </a:rPr>
            </a:br>
            <a:r>
              <a:rPr lang="pl-PL" sz="2000" b="0" i="0" dirty="0">
                <a:solidFill>
                  <a:srgbClr val="333333"/>
                </a:solidFill>
                <a:effectLst/>
                <a:latin typeface="PT Sans"/>
              </a:rPr>
              <a:t>Tworzą one nowe możliwości budowania relacji między ludźmi. </a:t>
            </a:r>
          </a:p>
          <a:p>
            <a:pPr algn="ctr"/>
            <a:endParaRPr lang="pl-PL" sz="2000" dirty="0">
              <a:solidFill>
                <a:srgbClr val="333333"/>
              </a:solidFill>
              <a:latin typeface="PT Sans"/>
            </a:endParaRPr>
          </a:p>
          <a:p>
            <a:pPr algn="ctr"/>
            <a:endParaRPr lang="pl-PL" sz="2000" dirty="0">
              <a:solidFill>
                <a:srgbClr val="333333"/>
              </a:solidFill>
              <a:latin typeface="PT Sans"/>
            </a:endParaRPr>
          </a:p>
          <a:p>
            <a:r>
              <a:rPr lang="pl-PL" sz="2000" b="0" i="0" dirty="0">
                <a:solidFill>
                  <a:srgbClr val="333333"/>
                </a:solidFill>
                <a:effectLst/>
                <a:latin typeface="PT Sans"/>
              </a:rPr>
              <a:t>Kiedyś ludzie nie mieli takiej możliwości. </a:t>
            </a:r>
            <a:br>
              <a:rPr lang="pl-PL" sz="2000" b="0" i="0" dirty="0">
                <a:solidFill>
                  <a:srgbClr val="333333"/>
                </a:solidFill>
                <a:effectLst/>
                <a:latin typeface="PT Sans"/>
              </a:rPr>
            </a:br>
            <a:r>
              <a:rPr lang="pl-PL" sz="2000" b="0" i="0" dirty="0">
                <a:solidFill>
                  <a:srgbClr val="333333"/>
                </a:solidFill>
                <a:effectLst/>
                <a:latin typeface="PT Sans"/>
              </a:rPr>
              <a:t>W czasach epidemii społeczeństwo </a:t>
            </a:r>
            <a:br>
              <a:rPr lang="pl-PL" sz="2000" b="0" i="0" dirty="0">
                <a:solidFill>
                  <a:srgbClr val="333333"/>
                </a:solidFill>
                <a:effectLst/>
                <a:latin typeface="PT Sans"/>
              </a:rPr>
            </a:br>
            <a:r>
              <a:rPr lang="pl-PL" sz="2000" b="0" i="0" dirty="0">
                <a:solidFill>
                  <a:srgbClr val="333333"/>
                </a:solidFill>
                <a:effectLst/>
                <a:latin typeface="PT Sans"/>
              </a:rPr>
              <a:t>było zamknięte w domach, </a:t>
            </a:r>
            <a:br>
              <a:rPr lang="pl-PL" sz="2000" b="0" i="0" dirty="0">
                <a:solidFill>
                  <a:srgbClr val="333333"/>
                </a:solidFill>
                <a:effectLst/>
                <a:latin typeface="PT Sans"/>
              </a:rPr>
            </a:br>
            <a:r>
              <a:rPr lang="pl-PL" sz="2000" b="0" i="0" dirty="0">
                <a:solidFill>
                  <a:srgbClr val="333333"/>
                </a:solidFill>
                <a:effectLst/>
                <a:latin typeface="PT Sans"/>
              </a:rPr>
              <a:t>bez możliwości kontaktu, </a:t>
            </a:r>
            <a:br>
              <a:rPr lang="pl-PL" sz="2000" b="0" i="0" dirty="0">
                <a:solidFill>
                  <a:srgbClr val="333333"/>
                </a:solidFill>
                <a:effectLst/>
                <a:latin typeface="PT Sans"/>
              </a:rPr>
            </a:br>
            <a:r>
              <a:rPr lang="pl-PL" sz="2000" b="0" i="0" dirty="0">
                <a:solidFill>
                  <a:srgbClr val="333333"/>
                </a:solidFill>
                <a:effectLst/>
                <a:latin typeface="PT Sans"/>
              </a:rPr>
              <a:t>bez szkoły, bez pracy. </a:t>
            </a:r>
            <a:br>
              <a:rPr lang="pl-PL" sz="2000" b="0" i="0" dirty="0">
                <a:solidFill>
                  <a:srgbClr val="333333"/>
                </a:solidFill>
                <a:effectLst/>
                <a:latin typeface="PT Sans"/>
              </a:rPr>
            </a:br>
            <a:r>
              <a:rPr lang="pl-PL" sz="2000" dirty="0">
                <a:solidFill>
                  <a:srgbClr val="333333"/>
                </a:solidFill>
                <a:latin typeface="PT Sans"/>
              </a:rPr>
              <a:t>Dziś, dzięki technologii wygląda </a:t>
            </a:r>
            <a:br>
              <a:rPr lang="pl-PL" sz="2000" dirty="0">
                <a:solidFill>
                  <a:srgbClr val="333333"/>
                </a:solidFill>
                <a:latin typeface="PT Sans"/>
              </a:rPr>
            </a:br>
            <a:r>
              <a:rPr lang="pl-PL" sz="2000" dirty="0">
                <a:solidFill>
                  <a:srgbClr val="333333"/>
                </a:solidFill>
                <a:latin typeface="PT Sans"/>
              </a:rPr>
              <a:t>to zupełnie inaczej </a:t>
            </a:r>
            <a:r>
              <a:rPr lang="pl-PL" sz="2000" dirty="0">
                <a:solidFill>
                  <a:srgbClr val="333333"/>
                </a:solidFill>
                <a:latin typeface="PT Sans"/>
                <a:sym typeface="Wingdings" panose="05000000000000000000" pitchFamily="2" charset="2"/>
              </a:rPr>
              <a:t> </a:t>
            </a:r>
            <a:endParaRPr lang="pl-PL" sz="2000" dirty="0"/>
          </a:p>
        </p:txBody>
      </p:sp>
      <p:pic>
        <p:nvPicPr>
          <p:cNvPr id="6" name="Obraz 5" descr="Obraz zawierający tekst, osoba, zewnętrzne, mężczyzna&#10;&#10;Opis wygenerowany automatycznie">
            <a:extLst>
              <a:ext uri="{FF2B5EF4-FFF2-40B4-BE49-F238E27FC236}">
                <a16:creationId xmlns:a16="http://schemas.microsoft.com/office/drawing/2014/main" id="{59ED9757-096E-462D-8B66-B6DDDFB28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12" y="2887715"/>
            <a:ext cx="4921168" cy="3693953"/>
          </a:xfrm>
          <a:prstGeom prst="rect">
            <a:avLst/>
          </a:prstGeom>
        </p:spPr>
      </p:pic>
      <p:pic>
        <p:nvPicPr>
          <p:cNvPr id="9" name="Obraz 8">
            <a:hlinkClick r:id="rId5" action="ppaction://hlinksldjump"/>
            <a:extLst>
              <a:ext uri="{FF2B5EF4-FFF2-40B4-BE49-F238E27FC236}">
                <a16:creationId xmlns:a16="http://schemas.microsoft.com/office/drawing/2014/main" id="{1CBB4425-50FD-4C98-B798-C53680867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0" name="Obraz 9">
            <a:hlinkClick r:id="rId7" action="ppaction://hlinksldjump"/>
            <a:extLst>
              <a:ext uri="{FF2B5EF4-FFF2-40B4-BE49-F238E27FC236}">
                <a16:creationId xmlns:a16="http://schemas.microsoft.com/office/drawing/2014/main" id="{F2CED528-277D-4122-B701-9C9516F3F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50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11" y="-1"/>
            <a:ext cx="8218898" cy="658166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9D42476-7A1A-4F51-ABDD-7E6C6F3FB22B}"/>
              </a:ext>
            </a:extLst>
          </p:cNvPr>
          <p:cNvSpPr txBox="1"/>
          <p:nvPr/>
        </p:nvSpPr>
        <p:spPr>
          <a:xfrm>
            <a:off x="2820704" y="577049"/>
            <a:ext cx="7279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Uczniowskie Laboratoria Komputerowe były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dla nas wielką przygodą i podróżą w Cyberświat!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Oprócz nauki projekt był świetną zabawą!</a:t>
            </a: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6C3D611-C6E3-4917-824F-C061ECD6E1E8}"/>
              </a:ext>
            </a:extLst>
          </p:cNvPr>
          <p:cNvSpPr txBox="1"/>
          <p:nvPr/>
        </p:nvSpPr>
        <p:spPr>
          <a:xfrm>
            <a:off x="4452434" y="2037464"/>
            <a:ext cx="6107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Dziękujemy, za uwagę!</a:t>
            </a:r>
            <a:endParaRPr lang="pl-PL" sz="3200" dirty="0"/>
          </a:p>
        </p:txBody>
      </p:sp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FC341CA3-BE8D-4571-9EF8-525699B1C2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" b="3011"/>
          <a:stretch/>
        </p:blipFill>
        <p:spPr>
          <a:xfrm>
            <a:off x="2820704" y="2969359"/>
            <a:ext cx="3772270" cy="3311592"/>
          </a:xfrm>
          <a:prstGeom prst="rect">
            <a:avLst/>
          </a:prstGeom>
        </p:spPr>
      </p:pic>
      <p:pic>
        <p:nvPicPr>
          <p:cNvPr id="15" name="Obraz 14" descr="Obraz zawierający podłoże, wewnątrz, osoba, pozujący&#10;&#10;Opis wygenerowany automatycznie">
            <a:extLst>
              <a:ext uri="{FF2B5EF4-FFF2-40B4-BE49-F238E27FC236}">
                <a16:creationId xmlns:a16="http://schemas.microsoft.com/office/drawing/2014/main" id="{D33D59A1-AB3E-4AAD-B268-547655FAB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974" y="2969359"/>
            <a:ext cx="3311592" cy="3311592"/>
          </a:xfrm>
          <a:prstGeom prst="rect">
            <a:avLst/>
          </a:prstGeom>
        </p:spPr>
      </p:pic>
      <p:pic>
        <p:nvPicPr>
          <p:cNvPr id="10" name="Obraz 9">
            <a:hlinkClick r:id="rId6" action="ppaction://hlinksldjump"/>
            <a:extLst>
              <a:ext uri="{FF2B5EF4-FFF2-40B4-BE49-F238E27FC236}">
                <a16:creationId xmlns:a16="http://schemas.microsoft.com/office/drawing/2014/main" id="{38FBBABE-7F39-4510-B048-3367F9D18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2" name="Obraz 11">
            <a:hlinkClick r:id="rId8" action="ppaction://hlinksldjump"/>
            <a:extLst>
              <a:ext uri="{FF2B5EF4-FFF2-40B4-BE49-F238E27FC236}">
                <a16:creationId xmlns:a16="http://schemas.microsoft.com/office/drawing/2014/main" id="{E09C9621-3CFC-40E0-A6A4-147BA5B3AA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10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11" y="-1"/>
            <a:ext cx="8218898" cy="658166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9D42476-7A1A-4F51-ABDD-7E6C6F3FB22B}"/>
              </a:ext>
            </a:extLst>
          </p:cNvPr>
          <p:cNvSpPr txBox="1"/>
          <p:nvPr/>
        </p:nvSpPr>
        <p:spPr>
          <a:xfrm>
            <a:off x="2820704" y="577049"/>
            <a:ext cx="7279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Uczniowskie Laboratoria Komputerowe były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dla nas wielką przygodą i podróżą w Cyberświat!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Oprócz nauki projekt był świetną zabawą!</a:t>
            </a: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6C3D611-C6E3-4917-824F-C061ECD6E1E8}"/>
              </a:ext>
            </a:extLst>
          </p:cNvPr>
          <p:cNvSpPr txBox="1"/>
          <p:nvPr/>
        </p:nvSpPr>
        <p:spPr>
          <a:xfrm>
            <a:off x="4452434" y="2037464"/>
            <a:ext cx="6107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Dziękujemy, za uwagę!</a:t>
            </a:r>
            <a:endParaRPr lang="pl-PL" sz="3200" dirty="0"/>
          </a:p>
        </p:txBody>
      </p:sp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FC341CA3-BE8D-4571-9EF8-525699B1C2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" b="3011"/>
          <a:stretch/>
        </p:blipFill>
        <p:spPr>
          <a:xfrm>
            <a:off x="0" y="580375"/>
            <a:ext cx="6497376" cy="5703902"/>
          </a:xfrm>
          <a:prstGeom prst="rect">
            <a:avLst/>
          </a:prstGeom>
        </p:spPr>
      </p:pic>
      <p:pic>
        <p:nvPicPr>
          <p:cNvPr id="15" name="Obraz 14" descr="Obraz zawierający podłoże, wewnątrz, osoba, pozujący&#10;&#10;Opis wygenerowany automatycznie">
            <a:extLst>
              <a:ext uri="{FF2B5EF4-FFF2-40B4-BE49-F238E27FC236}">
                <a16:creationId xmlns:a16="http://schemas.microsoft.com/office/drawing/2014/main" id="{D33D59A1-AB3E-4AAD-B268-547655FAB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76" y="577047"/>
            <a:ext cx="5703904" cy="5703904"/>
          </a:xfrm>
          <a:prstGeom prst="rect">
            <a:avLst/>
          </a:prstGeom>
        </p:spPr>
      </p:pic>
      <p:pic>
        <p:nvPicPr>
          <p:cNvPr id="10" name="Obraz 9">
            <a:hlinkClick r:id="rId6" action="ppaction://hlinksldjump"/>
            <a:extLst>
              <a:ext uri="{FF2B5EF4-FFF2-40B4-BE49-F238E27FC236}">
                <a16:creationId xmlns:a16="http://schemas.microsoft.com/office/drawing/2014/main" id="{11AF5F77-674F-4502-B31B-C2A8D7C937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2" name="Obraz 11">
            <a:hlinkClick r:id="rId8" action="ppaction://hlinksldjump"/>
            <a:extLst>
              <a:ext uri="{FF2B5EF4-FFF2-40B4-BE49-F238E27FC236}">
                <a16:creationId xmlns:a16="http://schemas.microsoft.com/office/drawing/2014/main" id="{142982A1-F8DE-46C6-8D60-5E89541D22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96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B4278F4-5530-407F-B2BB-64C704CA826E}"/>
              </a:ext>
            </a:extLst>
          </p:cNvPr>
          <p:cNvSpPr txBox="1"/>
          <p:nvPr/>
        </p:nvSpPr>
        <p:spPr>
          <a:xfrm>
            <a:off x="2441749" y="621380"/>
            <a:ext cx="7978391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https://www.pcworld.pl/news/Czy-TikTok-jest-bezpieczny-dla-dzieci,412979.html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https://www.stronydlafirm.eu/blog/wpis/snapchat-aplikacja-jutra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Storyboard Creator | Comic Strip Maker | Storyboard Maker (storyboardthat.com)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https://cyfrowa.rp.pl/opinie/47410-epidemia-stala-sie-wyzwaniem-dla-nowych-technologii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https://flyonthecloud.com/pl/blog/10-najwiekszych-zalet-google-classroom/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https://www.gry.pl/gra/gartic-io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</a:rPr>
              <a:t>Actionbound</a:t>
            </a:r>
            <a:r>
              <a:rPr lang="pl-PL" dirty="0">
                <a:solidFill>
                  <a:schemeClr val="bg1"/>
                </a:solidFill>
              </a:rPr>
              <a:t> na lekcjach matematyki - Czasopisma dla nauczycieli matematyki - CzasopismoMatematyka.pl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https://www.benchmark.pl/aktualnosci/co-to-jest-discord.html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chemeClr val="bg1"/>
                </a:solidFill>
                <a:effectLst/>
                <a:latin typeface="inherit"/>
              </a:rPr>
              <a:t>https://www.benchmark.pl/testy_i_recenzje/minecraft-poradnik-jak-zaczac.html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chemeClr val="bg1"/>
                </a:solidFill>
                <a:effectLst/>
                <a:latin typeface="inherit"/>
              </a:rPr>
              <a:t>https://store.steampowered.com/app/1088150/Scribble_It/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przeglądarka zdjęć gogle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chemeClr val="bg1"/>
                </a:solidFill>
                <a:effectLst/>
                <a:latin typeface="inherit"/>
              </a:rPr>
              <a:t>https://www.internetmatters.org/pl/hub/esafety-news/parents-guide-to-roblox-and-how-your-kids-can-play-it-safely/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chemeClr val="bg1"/>
                </a:solidFill>
                <a:effectLst/>
                <a:latin typeface="inherit"/>
              </a:rPr>
              <a:t>https://mali-naukowcy.pl/roblox-gra/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chemeClr val="bg1"/>
                </a:solidFill>
                <a:effectLst/>
                <a:latin typeface="inherit"/>
              </a:rPr>
              <a:t>https://www.netflixparty.com/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chemeClr val="bg1"/>
                </a:solidFill>
                <a:effectLst/>
                <a:latin typeface="Segoe UI Historic" panose="020B0502040204020203" pitchFamily="34" charset="0"/>
              </a:rPr>
              <a:t>http://w60.pl/co-to-jest-facebook-najwazniejsze-informacje-2/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B353714-8D11-4737-BA6D-3EE244F0B7CB}"/>
              </a:ext>
            </a:extLst>
          </p:cNvPr>
          <p:cNvSpPr txBox="1"/>
          <p:nvPr/>
        </p:nvSpPr>
        <p:spPr>
          <a:xfrm>
            <a:off x="2441750" y="98160"/>
            <a:ext cx="5362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BIBLIOGRAFIA</a:t>
            </a:r>
          </a:p>
        </p:txBody>
      </p:sp>
      <p:pic>
        <p:nvPicPr>
          <p:cNvPr id="10" name="Obraz 9">
            <a:hlinkClick r:id="rId4" action="ppaction://hlinksldjump"/>
            <a:extLst>
              <a:ext uri="{FF2B5EF4-FFF2-40B4-BE49-F238E27FC236}">
                <a16:creationId xmlns:a16="http://schemas.microsoft.com/office/drawing/2014/main" id="{A1FBF8EE-C969-488E-82E7-91AEFA5C8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7926" y="5861668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14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2C65460-C2BC-44D6-AC79-1AB1D4EDA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259" y="114217"/>
            <a:ext cx="3039740" cy="6374440"/>
          </a:xfrm>
          <a:prstGeom prst="rect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A44FE52-C4B9-42D1-B6A2-E5A38DB3A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945" y="413073"/>
            <a:ext cx="2510507" cy="5485922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3" name="Obraz 12">
            <a:hlinkClick r:id="rId6" action="ppaction://hlinksldjump"/>
            <a:extLst>
              <a:ext uri="{FF2B5EF4-FFF2-40B4-BE49-F238E27FC236}">
                <a16:creationId xmlns:a16="http://schemas.microsoft.com/office/drawing/2014/main" id="{BB4E80B2-4139-4B60-82D5-0EF91C72F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4" name="Obraz 13">
            <a:hlinkClick r:id="rId8" action="ppaction://hlinksldjump"/>
            <a:extLst>
              <a:ext uri="{FF2B5EF4-FFF2-40B4-BE49-F238E27FC236}">
                <a16:creationId xmlns:a16="http://schemas.microsoft.com/office/drawing/2014/main" id="{F78E37D3-4D56-4570-8CB9-E0204769E9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82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0"/>
            <a:ext cx="8218898" cy="6581668"/>
          </a:xfrm>
          <a:prstGeom prst="rect">
            <a:avLst/>
          </a:prstGeom>
        </p:spPr>
      </p:pic>
      <p:pic>
        <p:nvPicPr>
          <p:cNvPr id="2" name="0c0246d6d0fa66af49e111b161afe07e">
            <a:hlinkClick r:id="" action="ppaction://media"/>
            <a:extLst>
              <a:ext uri="{FF2B5EF4-FFF2-40B4-BE49-F238E27FC236}">
                <a16:creationId xmlns:a16="http://schemas.microsoft.com/office/drawing/2014/main" id="{1A37F749-2CAE-4A09-A8D4-ACCD804466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00259" y="627953"/>
            <a:ext cx="2995741" cy="5325762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4" name="bd241444fca160937107f289dde255df">
            <a:hlinkClick r:id="" action="ppaction://media"/>
            <a:extLst>
              <a:ext uri="{FF2B5EF4-FFF2-40B4-BE49-F238E27FC236}">
                <a16:creationId xmlns:a16="http://schemas.microsoft.com/office/drawing/2014/main" id="{862CC283-0A48-4282-B407-D5D63BF2BD6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65815" y="627953"/>
            <a:ext cx="2995740" cy="5325759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5" name="Obraz 14">
            <a:hlinkClick r:id="rId10" action="ppaction://hlinksldjump"/>
            <a:extLst>
              <a:ext uri="{FF2B5EF4-FFF2-40B4-BE49-F238E27FC236}">
                <a16:creationId xmlns:a16="http://schemas.microsoft.com/office/drawing/2014/main" id="{3C3D3358-D8E8-418B-BB31-5A868FFBCA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6" name="Obraz 15">
            <a:hlinkClick r:id="rId12" action="ppaction://hlinksldjump"/>
            <a:extLst>
              <a:ext uri="{FF2B5EF4-FFF2-40B4-BE49-F238E27FC236}">
                <a16:creationId xmlns:a16="http://schemas.microsoft.com/office/drawing/2014/main" id="{10128B20-48F2-4141-8B8F-15FC178358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81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6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BA4D908-2AAE-4FD1-A19C-83428D66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8" name="Tytuł 1">
            <a:extLst>
              <a:ext uri="{FF2B5EF4-FFF2-40B4-BE49-F238E27FC236}">
                <a16:creationId xmlns:a16="http://schemas.microsoft.com/office/drawing/2014/main" id="{680672F3-5D51-4605-B872-04BE8992A766}"/>
              </a:ext>
            </a:extLst>
          </p:cNvPr>
          <p:cNvSpPr txBox="1">
            <a:spLocks/>
          </p:cNvSpPr>
          <p:nvPr/>
        </p:nvSpPr>
        <p:spPr>
          <a:xfrm>
            <a:off x="0" y="6581669"/>
            <a:ext cx="12192000" cy="276329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600" b="1" dirty="0">
                <a:solidFill>
                  <a:schemeClr val="bg1"/>
                </a:solidFill>
              </a:rPr>
              <a:t>Szkoła Podstawowa nr 48 w Poznaniu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8F2597E-7938-4A9F-95E4-96DADEA4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94" y="0"/>
            <a:ext cx="8218898" cy="6581668"/>
          </a:xfrm>
          <a:prstGeom prst="rect">
            <a:avLst/>
          </a:prstGeom>
        </p:spPr>
      </p:pic>
      <p:pic>
        <p:nvPicPr>
          <p:cNvPr id="4" name="Obraz 3" descr="Obraz zawierający tekst, ciemny, sylwetka&#10;&#10;Opis wygenerowany automatycznie">
            <a:extLst>
              <a:ext uri="{FF2B5EF4-FFF2-40B4-BE49-F238E27FC236}">
                <a16:creationId xmlns:a16="http://schemas.microsoft.com/office/drawing/2014/main" id="{9FAEFF5C-6078-4197-B34A-CEE636158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63968"/>
            <a:ext cx="6451042" cy="2853733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C621BB5-DEAC-44E0-9DD8-184C967A60FC}"/>
              </a:ext>
            </a:extLst>
          </p:cNvPr>
          <p:cNvSpPr txBox="1"/>
          <p:nvPr/>
        </p:nvSpPr>
        <p:spPr>
          <a:xfrm>
            <a:off x="3579725" y="470319"/>
            <a:ext cx="6174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Portal społecznościowy za pomocą którego możesz stworzyć swój internetowy pamiętnik, z którym podzielisz się w gronie swoich znajomych.</a:t>
            </a:r>
            <a:endParaRPr lang="pl-PL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AE97364-9319-4714-98ED-B8ACD4A5C337}"/>
              </a:ext>
            </a:extLst>
          </p:cNvPr>
          <p:cNvSpPr txBox="1"/>
          <p:nvPr/>
        </p:nvSpPr>
        <p:spPr>
          <a:xfrm>
            <a:off x="7056964" y="2747135"/>
            <a:ext cx="2793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Zdjęcia, relacje, krótkie filmiki, posty stwarzają alternatywę rzeczywistych spotkań. </a:t>
            </a:r>
            <a:endParaRPr lang="pl-PL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8B8DC19-92FA-4FD4-B7C3-23D9179B0557}"/>
              </a:ext>
            </a:extLst>
          </p:cNvPr>
          <p:cNvSpPr txBox="1"/>
          <p:nvPr/>
        </p:nvSpPr>
        <p:spPr>
          <a:xfrm>
            <a:off x="3396344" y="5115169"/>
            <a:ext cx="61093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Każdy z nas mógł „wybrać się” nawet na koncert za pomocą relacji live. Ale nie tylko koncerty, trening taneczny czy fitness…. </a:t>
            </a:r>
            <a:endParaRPr lang="pl-PL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az 13">
            <a:hlinkClick r:id="rId5" action="ppaction://hlinksldjump"/>
            <a:extLst>
              <a:ext uri="{FF2B5EF4-FFF2-40B4-BE49-F238E27FC236}">
                <a16:creationId xmlns:a16="http://schemas.microsoft.com/office/drawing/2014/main" id="{D2E5B7EA-5EDE-45BA-B65A-A9D913B8E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5802" y="5854592"/>
            <a:ext cx="774054" cy="720000"/>
          </a:xfrm>
          <a:prstGeom prst="rect">
            <a:avLst/>
          </a:prstGeom>
        </p:spPr>
      </p:pic>
      <p:pic>
        <p:nvPicPr>
          <p:cNvPr id="18" name="Obraz 17">
            <a:hlinkClick r:id="rId7" action="ppaction://hlinksldjump"/>
            <a:extLst>
              <a:ext uri="{FF2B5EF4-FFF2-40B4-BE49-F238E27FC236}">
                <a16:creationId xmlns:a16="http://schemas.microsoft.com/office/drawing/2014/main" id="{AB00B0EE-F297-4227-B9A5-A1E16F169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892" y="5847515"/>
            <a:ext cx="7740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63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fix and Chill - Media Streaming Platform Campaign by Slidesgo">
  <a:themeElements>
    <a:clrScheme name="Simple Light">
      <a:dk1>
        <a:srgbClr val="0D0D0D"/>
      </a:dk1>
      <a:lt1>
        <a:srgbClr val="FFFFFF"/>
      </a:lt1>
      <a:dk2>
        <a:srgbClr val="B92F2F"/>
      </a:dk2>
      <a:lt2>
        <a:srgbClr val="9C1717"/>
      </a:lt2>
      <a:accent1>
        <a:srgbClr val="3D3D3D"/>
      </a:accent1>
      <a:accent2>
        <a:srgbClr val="616161"/>
      </a:accent2>
      <a:accent3>
        <a:srgbClr val="901D1D"/>
      </a:accent3>
      <a:accent4>
        <a:srgbClr val="7A2020"/>
      </a:accent4>
      <a:accent5>
        <a:srgbClr val="631111"/>
      </a:accent5>
      <a:accent6>
        <a:srgbClr val="D3858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27060</TotalTime>
  <Words>3064</Words>
  <Application>Microsoft Office PowerPoint</Application>
  <PresentationFormat>Panoramiczny</PresentationFormat>
  <Paragraphs>280</Paragraphs>
  <Slides>63</Slides>
  <Notes>3</Notes>
  <HiddenSlides>0</HiddenSlides>
  <MMClips>3</MMClips>
  <ScaleCrop>false</ScaleCrop>
  <HeadingPairs>
    <vt:vector size="6" baseType="variant">
      <vt:variant>
        <vt:lpstr>Używane czcionki</vt:lpstr>
      </vt:variant>
      <vt:variant>
        <vt:i4>15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63</vt:i4>
      </vt:variant>
    </vt:vector>
  </HeadingPairs>
  <TitlesOfParts>
    <vt:vector size="80" baseType="lpstr">
      <vt:lpstr>Arial</vt:lpstr>
      <vt:lpstr>Bebas Neue</vt:lpstr>
      <vt:lpstr>Calibri</vt:lpstr>
      <vt:lpstr>Calibri Light</vt:lpstr>
      <vt:lpstr>Comic Sans MS</vt:lpstr>
      <vt:lpstr>Fredoka One</vt:lpstr>
      <vt:lpstr>inherit</vt:lpstr>
      <vt:lpstr>lato</vt:lpstr>
      <vt:lpstr>lato</vt:lpstr>
      <vt:lpstr>open Sans</vt:lpstr>
      <vt:lpstr>Palanquin Dark</vt:lpstr>
      <vt:lpstr>PT Sans</vt:lpstr>
      <vt:lpstr>Segoe UI</vt:lpstr>
      <vt:lpstr>Segoe UI Historic</vt:lpstr>
      <vt:lpstr>Times New Roman</vt:lpstr>
      <vt:lpstr>Motyw pakietu Office</vt:lpstr>
      <vt:lpstr>Nefix and Chill - Media Streaming Platform Campaign by Slidesgo</vt:lpstr>
      <vt:lpstr>OSOBNO, ALE RAZEM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Instagram</vt:lpstr>
      <vt:lpstr>Prezentacja programu PowerPoint</vt:lpstr>
      <vt:lpstr>Wiele rzeczy, które można robić na Instagramie 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NETFLIX PARTY</vt:lpstr>
      <vt:lpstr>Prezentacja programu PowerPoint</vt:lpstr>
      <vt:lpstr>Plusy i minusy wtyczki</vt:lpstr>
      <vt:lpstr>Prezentacja programu PowerPoint</vt:lpstr>
      <vt:lpstr>Prezentacja programu PowerPoint</vt:lpstr>
      <vt:lpstr>Prezentacja programu PowerPoint</vt:lpstr>
      <vt:lpstr>Wspólne spędzanie czasu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OSOBNO ALE RAZEM</dc:title>
  <dc:creator>Angelika Nowak</dc:creator>
  <cp:lastModifiedBy>Angelika Nowak</cp:lastModifiedBy>
  <cp:revision>81</cp:revision>
  <dcterms:created xsi:type="dcterms:W3CDTF">2021-05-22T16:44:32Z</dcterms:created>
  <dcterms:modified xsi:type="dcterms:W3CDTF">2021-06-25T07:35:31Z</dcterms:modified>
</cp:coreProperties>
</file>